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86" r:id="rId2"/>
    <p:sldMasterId id="2147483799" r:id="rId3"/>
  </p:sldMasterIdLst>
  <p:notesMasterIdLst>
    <p:notesMasterId r:id="rId112"/>
  </p:notesMasterIdLst>
  <p:sldIdLst>
    <p:sldId id="257" r:id="rId4"/>
    <p:sldId id="258" r:id="rId5"/>
    <p:sldId id="374" r:id="rId6"/>
    <p:sldId id="259" r:id="rId7"/>
    <p:sldId id="260" r:id="rId8"/>
    <p:sldId id="261" r:id="rId9"/>
    <p:sldId id="262" r:id="rId10"/>
    <p:sldId id="377" r:id="rId11"/>
    <p:sldId id="263" r:id="rId12"/>
    <p:sldId id="264" r:id="rId13"/>
    <p:sldId id="266" r:id="rId14"/>
    <p:sldId id="265" r:id="rId15"/>
    <p:sldId id="308" r:id="rId16"/>
    <p:sldId id="268" r:id="rId17"/>
    <p:sldId id="269" r:id="rId18"/>
    <p:sldId id="270" r:id="rId19"/>
    <p:sldId id="271" r:id="rId20"/>
    <p:sldId id="272" r:id="rId21"/>
    <p:sldId id="273" r:id="rId22"/>
    <p:sldId id="380" r:id="rId23"/>
    <p:sldId id="311" r:id="rId24"/>
    <p:sldId id="274" r:id="rId25"/>
    <p:sldId id="275" r:id="rId26"/>
    <p:sldId id="276" r:id="rId27"/>
    <p:sldId id="277" r:id="rId28"/>
    <p:sldId id="278" r:id="rId29"/>
    <p:sldId id="279" r:id="rId30"/>
    <p:sldId id="379" r:id="rId31"/>
    <p:sldId id="280" r:id="rId32"/>
    <p:sldId id="281" r:id="rId33"/>
    <p:sldId id="282" r:id="rId34"/>
    <p:sldId id="283" r:id="rId35"/>
    <p:sldId id="383" r:id="rId36"/>
    <p:sldId id="284" r:id="rId37"/>
    <p:sldId id="285" r:id="rId38"/>
    <p:sldId id="286" r:id="rId39"/>
    <p:sldId id="287" r:id="rId40"/>
    <p:sldId id="291" r:id="rId41"/>
    <p:sldId id="384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85" r:id="rId52"/>
    <p:sldId id="303" r:id="rId53"/>
    <p:sldId id="304" r:id="rId54"/>
    <p:sldId id="306" r:id="rId55"/>
    <p:sldId id="307" r:id="rId56"/>
    <p:sldId id="378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87" r:id="rId68"/>
    <p:sldId id="322" r:id="rId69"/>
    <p:sldId id="323" r:id="rId70"/>
    <p:sldId id="324" r:id="rId71"/>
    <p:sldId id="325" r:id="rId72"/>
    <p:sldId id="326" r:id="rId73"/>
    <p:sldId id="370" r:id="rId74"/>
    <p:sldId id="327" r:id="rId75"/>
    <p:sldId id="328" r:id="rId76"/>
    <p:sldId id="329" r:id="rId77"/>
    <p:sldId id="330" r:id="rId78"/>
    <p:sldId id="331" r:id="rId79"/>
    <p:sldId id="372" r:id="rId80"/>
    <p:sldId id="373" r:id="rId81"/>
    <p:sldId id="333" r:id="rId82"/>
    <p:sldId id="334" r:id="rId83"/>
    <p:sldId id="335" r:id="rId84"/>
    <p:sldId id="336" r:id="rId85"/>
    <p:sldId id="381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5" r:id="rId94"/>
    <p:sldId id="346" r:id="rId95"/>
    <p:sldId id="348" r:id="rId96"/>
    <p:sldId id="382" r:id="rId97"/>
    <p:sldId id="351" r:id="rId98"/>
    <p:sldId id="352" r:id="rId99"/>
    <p:sldId id="353" r:id="rId100"/>
    <p:sldId id="354" r:id="rId101"/>
    <p:sldId id="355" r:id="rId102"/>
    <p:sldId id="356" r:id="rId103"/>
    <p:sldId id="357" r:id="rId104"/>
    <p:sldId id="362" r:id="rId105"/>
    <p:sldId id="363" r:id="rId106"/>
    <p:sldId id="365" r:id="rId107"/>
    <p:sldId id="366" r:id="rId108"/>
    <p:sldId id="376" r:id="rId109"/>
    <p:sldId id="367" r:id="rId110"/>
    <p:sldId id="368" r:id="rId1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notesMaster" Target="notesMasters/notesMaster1.xml"/><Relationship Id="rId16" Type="http://schemas.openxmlformats.org/officeDocument/2006/relationships/slide" Target="slides/slide1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slide" Target="slides/slide84.xml"/><Relationship Id="rId102" Type="http://schemas.openxmlformats.org/officeDocument/2006/relationships/slide" Target="slides/slide99.xml"/><Relationship Id="rId110" Type="http://schemas.openxmlformats.org/officeDocument/2006/relationships/slide" Target="slides/slide107.xml"/><Relationship Id="rId115" Type="http://schemas.openxmlformats.org/officeDocument/2006/relationships/theme" Target="theme/theme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13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116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11" Type="http://schemas.openxmlformats.org/officeDocument/2006/relationships/slide" Target="slides/slide10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14" Type="http://schemas.openxmlformats.org/officeDocument/2006/relationships/viewProps" Target="view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9649595687331536E-2"/>
          <c:y val="6.3218390804597707E-2"/>
          <c:w val="0.93261455525606474"/>
          <c:h val="0.88505747126436785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1079680"/>
        <c:axId val="161081216"/>
      </c:barChart>
      <c:catAx>
        <c:axId val="16107968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636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54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pl-PL"/>
          </a:p>
        </c:txPr>
        <c:crossAx val="161081216"/>
        <c:crosses val="autoZero"/>
        <c:auto val="1"/>
        <c:lblAlgn val="ctr"/>
        <c:lblOffset val="100"/>
        <c:tickMarkSkip val="1"/>
        <c:noMultiLvlLbl val="0"/>
      </c:catAx>
      <c:valAx>
        <c:axId val="161081216"/>
        <c:scaling>
          <c:orientation val="minMax"/>
        </c:scaling>
        <c:delete val="0"/>
        <c:axPos val="l"/>
        <c:majorGridlines>
          <c:spPr>
            <a:ln w="6365">
              <a:solidFill>
                <a:srgbClr val="000000"/>
              </a:solidFill>
              <a:prstDash val="solid"/>
            </a:ln>
          </c:spPr>
        </c:majorGridlines>
        <c:majorTickMark val="out"/>
        <c:minorTickMark val="none"/>
        <c:tickLblPos val="nextTo"/>
        <c:spPr>
          <a:ln w="636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54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pl-PL"/>
          </a:p>
        </c:txPr>
        <c:crossAx val="161079680"/>
        <c:crosses val="autoZero"/>
        <c:crossBetween val="between"/>
      </c:valAx>
      <c:spPr>
        <a:solidFill>
          <a:srgbClr val="C0C0C0"/>
        </a:solidFill>
        <a:ln w="25459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98921832884097038"/>
          <c:y val="0.5"/>
          <c:w val="0"/>
          <c:h val="5.7471264367816091E-3"/>
        </c:manualLayout>
      </c:layout>
      <c:overlay val="0"/>
      <c:spPr>
        <a:solidFill>
          <a:srgbClr val="FFFFFF"/>
        </a:solidFill>
        <a:ln w="6365">
          <a:solidFill>
            <a:srgbClr val="000000"/>
          </a:solidFill>
          <a:prstDash val="solid"/>
        </a:ln>
      </c:spPr>
      <c:txPr>
        <a:bodyPr/>
        <a:lstStyle/>
        <a:p>
          <a:pPr>
            <a:defRPr sz="1704" b="0" i="0" u="none" strike="noStrike" baseline="0">
              <a:solidFill>
                <a:srgbClr val="000000"/>
              </a:solidFill>
              <a:latin typeface="Arial CE"/>
              <a:ea typeface="Arial CE"/>
              <a:cs typeface="Arial CE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rgbClr val="FFFFFF"/>
    </a:solidFill>
    <a:ln w="6365">
      <a:solidFill>
        <a:srgbClr val="000000"/>
      </a:solidFill>
      <a:prstDash val="solid"/>
    </a:ln>
  </c:spPr>
  <c:txPr>
    <a:bodyPr/>
    <a:lstStyle/>
    <a:p>
      <a:pPr>
        <a:defRPr sz="1854" b="0" i="0" u="none" strike="noStrike" baseline="0">
          <a:solidFill>
            <a:srgbClr val="000000"/>
          </a:solidFill>
          <a:latin typeface="Arial CE"/>
          <a:ea typeface="Arial CE"/>
          <a:cs typeface="Arial CE"/>
        </a:defRPr>
      </a:pPr>
      <a:endParaRPr lang="pl-PL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0.122</cdr:x>
      <cdr:y>0</cdr:y>
    </cdr:from>
    <cdr:to>
      <cdr:x>0.123</cdr:x>
      <cdr:y>0.7815</cdr:y>
    </cdr:to>
    <cdr:sp macro="" textlink="">
      <cdr:nvSpPr>
        <cdr:cNvPr id="20481" name="Line 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431121" y="0"/>
          <a:ext cx="3533" cy="129521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round/>
          <a:headEnd type="triangle" w="med" len="med"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  <cdr:relSizeAnchor xmlns:cdr="http://schemas.openxmlformats.org/drawingml/2006/chartDrawing">
    <cdr:from>
      <cdr:x>0.122</cdr:x>
      <cdr:y>0.76025</cdr:y>
    </cdr:from>
    <cdr:to>
      <cdr:x>0.9475</cdr:x>
      <cdr:y>0.761</cdr:y>
    </cdr:to>
    <cdr:sp macro="" textlink="">
      <cdr:nvSpPr>
        <cdr:cNvPr id="20482" name="Line 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431121" y="1260000"/>
          <a:ext cx="2917131" cy="1243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round/>
          <a:headEnd/>
          <a:tailEnd type="triangle" w="med" len="med"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  <cdr:relSizeAnchor xmlns:cdr="http://schemas.openxmlformats.org/drawingml/2006/chartDrawing">
    <cdr:from>
      <cdr:x>0.29</cdr:x>
      <cdr:y>0.7185</cdr:y>
    </cdr:from>
    <cdr:to>
      <cdr:x>0.29</cdr:x>
      <cdr:y>0.7805</cdr:y>
    </cdr:to>
    <cdr:sp macro="" textlink="">
      <cdr:nvSpPr>
        <cdr:cNvPr id="20483" name="Line 3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1024795" y="1190806"/>
          <a:ext cx="0" cy="10275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  <cdr:relSizeAnchor xmlns:cdr="http://schemas.openxmlformats.org/drawingml/2006/chartDrawing">
    <cdr:from>
      <cdr:x>0.703</cdr:x>
      <cdr:y>0.7185</cdr:y>
    </cdr:from>
    <cdr:to>
      <cdr:x>0.703</cdr:x>
      <cdr:y>0.7815</cdr:y>
    </cdr:to>
    <cdr:sp macro="" textlink="">
      <cdr:nvSpPr>
        <cdr:cNvPr id="20484" name="Line 4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2484244" y="1190806"/>
          <a:ext cx="0" cy="104413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  <cdr:relSizeAnchor xmlns:cdr="http://schemas.openxmlformats.org/drawingml/2006/chartDrawing">
    <cdr:from>
      <cdr:x>0.205</cdr:x>
      <cdr:y>0.7185</cdr:y>
    </cdr:from>
    <cdr:to>
      <cdr:x>0.205</cdr:x>
      <cdr:y>0.7815</cdr:y>
    </cdr:to>
    <cdr:sp macro="" textlink="">
      <cdr:nvSpPr>
        <cdr:cNvPr id="20485" name="Line 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724424" y="1190806"/>
          <a:ext cx="0" cy="104413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  <cdr:relSizeAnchor xmlns:cdr="http://schemas.openxmlformats.org/drawingml/2006/chartDrawing">
    <cdr:from>
      <cdr:x>0.538</cdr:x>
      <cdr:y>0.7185</cdr:y>
    </cdr:from>
    <cdr:to>
      <cdr:x>0.538</cdr:x>
      <cdr:y>0.7815</cdr:y>
    </cdr:to>
    <cdr:sp macro="" textlink="">
      <cdr:nvSpPr>
        <cdr:cNvPr id="20486" name="Line 6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1901171" y="1190806"/>
          <a:ext cx="0" cy="104413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  <cdr:relSizeAnchor xmlns:cdr="http://schemas.openxmlformats.org/drawingml/2006/chartDrawing">
    <cdr:from>
      <cdr:x>0.45025</cdr:x>
      <cdr:y>0.7185</cdr:y>
    </cdr:from>
    <cdr:to>
      <cdr:x>0.45025</cdr:x>
      <cdr:y>0.7815</cdr:y>
    </cdr:to>
    <cdr:sp macro="" textlink="">
      <cdr:nvSpPr>
        <cdr:cNvPr id="20487" name="Line 7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1591082" y="1190806"/>
          <a:ext cx="0" cy="104413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  <cdr:relSizeAnchor xmlns:cdr="http://schemas.openxmlformats.org/drawingml/2006/chartDrawing">
    <cdr:from>
      <cdr:x>0.85125</cdr:x>
      <cdr:y>0.7185</cdr:y>
    </cdr:from>
    <cdr:to>
      <cdr:x>0.85225</cdr:x>
      <cdr:y>0.7815</cdr:y>
    </cdr:to>
    <cdr:sp macro="" textlink="">
      <cdr:nvSpPr>
        <cdr:cNvPr id="20488" name="Line 8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3008126" y="1190806"/>
          <a:ext cx="3534" cy="104413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  <cdr:relSizeAnchor xmlns:cdr="http://schemas.openxmlformats.org/drawingml/2006/chartDrawing">
    <cdr:from>
      <cdr:x>0.62275</cdr:x>
      <cdr:y>0.7185</cdr:y>
    </cdr:from>
    <cdr:to>
      <cdr:x>0.62275</cdr:x>
      <cdr:y>0.7815</cdr:y>
    </cdr:to>
    <cdr:sp macro="" textlink="">
      <cdr:nvSpPr>
        <cdr:cNvPr id="20489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2200658" y="1190806"/>
          <a:ext cx="0" cy="104413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  <cdr:relSizeAnchor xmlns:cdr="http://schemas.openxmlformats.org/drawingml/2006/chartDrawing">
    <cdr:from>
      <cdr:x>0.36925</cdr:x>
      <cdr:y>0.7185</cdr:y>
    </cdr:from>
    <cdr:to>
      <cdr:x>0.36925</cdr:x>
      <cdr:y>0.7815</cdr:y>
    </cdr:to>
    <cdr:sp macro="" textlink="">
      <cdr:nvSpPr>
        <cdr:cNvPr id="20490" name="Line 10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1304846" y="1190806"/>
          <a:ext cx="0" cy="104413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  <cdr:relSizeAnchor xmlns:cdr="http://schemas.openxmlformats.org/drawingml/2006/chartDrawing">
    <cdr:from>
      <cdr:x>0.71708</cdr:x>
      <cdr:y>0.807</cdr:y>
    </cdr:from>
    <cdr:to>
      <cdr:x>0.99425</cdr:x>
      <cdr:y>0.945</cdr:y>
    </cdr:to>
    <cdr:sp macro="" textlink="">
      <cdr:nvSpPr>
        <cdr:cNvPr id="20491" name="Text Box 1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349155" y="3118228"/>
          <a:ext cx="2067614" cy="5332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pl-PL" sz="1400" b="0" i="0" u="none" strike="noStrike" baseline="0" dirty="0" smtClean="0">
              <a:solidFill>
                <a:srgbClr val="000000"/>
              </a:solidFill>
              <a:latin typeface="Arial CE"/>
              <a:cs typeface="Arial CE"/>
            </a:rPr>
            <a:t>Lata do zapadnięcia</a:t>
          </a:r>
          <a:endParaRPr lang="pl-PL" sz="1400" b="0" i="0" u="none" strike="noStrike" baseline="0" dirty="0">
            <a:solidFill>
              <a:srgbClr val="000000"/>
            </a:solidFill>
            <a:latin typeface="Arial CE"/>
            <a:cs typeface="Arial CE"/>
          </a:endParaRPr>
        </a:p>
      </cdr:txBody>
    </cdr:sp>
  </cdr:relSizeAnchor>
  <cdr:relSizeAnchor xmlns:cdr="http://schemas.openxmlformats.org/drawingml/2006/chartDrawing">
    <cdr:from>
      <cdr:x>0.055</cdr:x>
      <cdr:y>0</cdr:y>
    </cdr:from>
    <cdr:to>
      <cdr:x>0.16275</cdr:x>
      <cdr:y>0.4655</cdr:y>
    </cdr:to>
    <cdr:sp macro="" textlink="">
      <cdr:nvSpPr>
        <cdr:cNvPr id="20493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94358" y="0"/>
          <a:ext cx="380764" cy="7714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vert="vert270" wrap="square" lIns="27432" tIns="22860" rIns="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pl-PL" sz="1400" b="0" i="0" u="none" strike="noStrike" baseline="0" dirty="0">
              <a:solidFill>
                <a:srgbClr val="000000"/>
              </a:solidFill>
              <a:latin typeface="Arial CE"/>
              <a:cs typeface="Arial CE"/>
            </a:rPr>
            <a:t>rentowność</a:t>
          </a:r>
        </a:p>
        <a:p xmlns:a="http://schemas.openxmlformats.org/drawingml/2006/main">
          <a:pPr algn="r" rtl="0">
            <a:defRPr sz="1000"/>
          </a:pPr>
          <a:endParaRPr lang="pl-PL" sz="925" b="0" i="0" u="none" strike="noStrike" baseline="0" dirty="0">
            <a:solidFill>
              <a:srgbClr val="000000"/>
            </a:solidFill>
            <a:latin typeface="Arial CE"/>
            <a:cs typeface="Arial CE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10974-2A52-4242-B83C-E47145D78F9C}" type="datetimeFigureOut">
              <a:rPr lang="pl-PL" smtClean="0"/>
              <a:t>21.02.2023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5346A-1F08-4B61-8834-8CB1FBF535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7832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5346A-1F08-4B61-8834-8CB1FBF53524}" type="slidenum">
              <a:rPr lang="pl-PL" smtClean="0"/>
              <a:t>68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612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12BF-EE55-460B-9F96-8C27D2FF2B16}" type="datetime1">
              <a:rPr lang="pl-PL" smtClean="0"/>
              <a:t>21.02.2023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459A-A948-40D6-9CFD-0E2DD7CAAF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439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B59C4-2706-4364-BC6F-2A65381B9CC1}" type="datetime1">
              <a:rPr lang="pl-PL" smtClean="0"/>
              <a:t>21.02.2023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459A-A948-40D6-9CFD-0E2DD7CAAF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4401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7B5E8-EE88-4D91-BA36-E36A26555E1F}" type="datetime1">
              <a:rPr lang="pl-PL" smtClean="0"/>
              <a:t>21.02.2023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459A-A948-40D6-9CFD-0E2DD7CAAF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328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3497988-59E8-42E5-9E9B-5A2B66BC23BE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573007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A5352-2205-40D4-A4CE-71AE5646F6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9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27E14-F1A5-41E5-B1D8-586D8E3C8E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570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2C50D-3C4A-4E90-864C-14A74BB35E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3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13921-A1F1-4301-84E2-B13D9955F0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1498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6D10D-B478-4453-A205-C0BDEF60F8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4387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26DD7-4CAE-4943-A034-411D4DF0D7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5910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F167A-5692-428F-8109-20B2F42C8D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948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FA14C-935D-4D80-A83E-752ABE46FF29}" type="datetime1">
              <a:rPr lang="pl-PL" smtClean="0"/>
              <a:t>21.02.2023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459A-A948-40D6-9CFD-0E2DD7CAAF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3598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541C3-E231-433C-BD7F-F88500C985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843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1374A-E02F-49FB-B8C9-0313E99442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1616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5FD75-CF60-44C8-9550-8E5C2CC9B2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8540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C4BEA-9E65-49D9-92E1-BD70169193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1383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pl-PL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8F8BD-D9B7-4F43-87A9-DA3DBE2D4B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7893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524C8-B21C-4763-B884-4B4CA8B31CC0}" type="slidenum">
              <a:rPr lang="en-US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8603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9E087-F82D-4BCE-805E-0BCC8748144B}" type="slidenum">
              <a:rPr lang="en-US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1999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CB1C0-E374-4C0E-9C62-2029B909E299}" type="slidenum">
              <a:rPr lang="en-US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2297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83C17-425B-4CA1-81B1-E99D5EB72E80}" type="slidenum">
              <a:rPr lang="en-US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2003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l-PL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l-PL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6BF4D-2AE6-4EB7-9994-68CB8AAA1B60}" type="slidenum">
              <a:rPr lang="en-US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245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6A7AC-95C3-48AF-AF82-E29424206AD4}" type="datetime1">
              <a:rPr lang="pl-PL" smtClean="0"/>
              <a:t>21.02.2023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459A-A948-40D6-9CFD-0E2DD7CAAF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29358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l-P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l-P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3A176-B66C-4205-9999-2CA083D13CDD}" type="slidenum">
              <a:rPr lang="en-US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5994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l-PL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l-PL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37904-2E01-4BE9-B16E-2D6659FB90B5}" type="slidenum">
              <a:rPr lang="en-US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3528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18473-DB56-4956-9E4F-332310B53608}" type="slidenum">
              <a:rPr lang="en-US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4120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600B9-521A-430D-88AE-D0DFCF03491D}" type="slidenum">
              <a:rPr lang="en-US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4031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F4E57-6BBE-4968-9BD3-0290CEF8FED8}" type="slidenum">
              <a:rPr lang="en-US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2817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76C3C-9B27-4A82-9AEC-DDDF3F6B408A}" type="slidenum">
              <a:rPr lang="en-US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02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01CC3-CC83-4C91-A869-A09D473B5B6E}" type="datetime1">
              <a:rPr lang="pl-PL" smtClean="0"/>
              <a:t>21.02.2023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459A-A948-40D6-9CFD-0E2DD7CAAF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822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AFB21-C024-4393-82F4-B42BC4461A5D}" type="datetime1">
              <a:rPr lang="pl-PL" smtClean="0"/>
              <a:t>21.02.2023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459A-A948-40D6-9CFD-0E2DD7CAAF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4277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8E66-0316-46D9-901F-E363E2142211}" type="datetime1">
              <a:rPr lang="pl-PL" smtClean="0"/>
              <a:t>21.02.2023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459A-A948-40D6-9CFD-0E2DD7CAAF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4900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4393-AE19-4649-85BD-4307FB6555E1}" type="datetime1">
              <a:rPr lang="pl-PL" smtClean="0"/>
              <a:t>21.02.2023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459A-A948-40D6-9CFD-0E2DD7CAAF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3322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75CD2-6480-4379-97E7-D30D197A3ED8}" type="datetime1">
              <a:rPr lang="pl-PL" smtClean="0"/>
              <a:t>21.02.2023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459A-A948-40D6-9CFD-0E2DD7CAAF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0822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A3FAB-911D-4156-94C7-2B89AF8567A2}" type="datetime1">
              <a:rPr lang="pl-PL" smtClean="0"/>
              <a:t>21.02.2023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459A-A948-40D6-9CFD-0E2DD7CAAF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7418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81C84-368E-4999-B0AB-95204F2EA914}" type="datetime1">
              <a:rPr lang="pl-PL" smtClean="0"/>
              <a:t>21.02.2023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4459A-A948-40D6-9CFD-0E2DD7CAAF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8373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811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 smtClean="0"/>
              <a:t>Kliknij, aby edytować style wzorca tekstu</a:t>
            </a:r>
          </a:p>
          <a:p>
            <a:pPr lvl="1"/>
            <a:r>
              <a:rPr lang="en-US" altLang="pl-PL" smtClean="0"/>
              <a:t>Drugi poziom</a:t>
            </a:r>
          </a:p>
          <a:p>
            <a:pPr lvl="2"/>
            <a:r>
              <a:rPr lang="en-US" altLang="pl-PL" smtClean="0"/>
              <a:t>Trzeci poziom</a:t>
            </a:r>
          </a:p>
          <a:p>
            <a:pPr lvl="3"/>
            <a:r>
              <a:rPr lang="en-US" altLang="pl-PL" smtClean="0"/>
              <a:t>Czwarty poziom</a:t>
            </a:r>
          </a:p>
          <a:p>
            <a:pPr lvl="4"/>
            <a:r>
              <a:rPr lang="en-US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649548-751F-4538-8A56-D5976A57543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202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pl-P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pl-P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235FF6-E74A-46B5-97AF-5C516C733E9D}" type="slidenum">
              <a:rPr lang="en-US" altLang="pl-PL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290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2.png"/><Relationship Id="rId5" Type="http://schemas.openxmlformats.org/officeDocument/2006/relationships/image" Target="../media/image90.wmf"/><Relationship Id="rId4" Type="http://schemas.openxmlformats.org/officeDocument/2006/relationships/oleObject" Target="../embeddings/oleObject4.bin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derektsutomi.blogspot.com/" TargetMode="Externa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9.png"/><Relationship Id="rId4" Type="http://schemas.openxmlformats.org/officeDocument/2006/relationships/image" Target="../media/image38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1.jpeg"/><Relationship Id="rId4" Type="http://schemas.openxmlformats.org/officeDocument/2006/relationships/image" Target="../media/image40.w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2.e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://www.google.pl/url?sa=i&amp;rct=j&amp;q=&amp;esrc=s&amp;source=images&amp;cd=&amp;cad=rja&amp;uact=8&amp;ved=0CAcQjRw&amp;url=http://mgto.org/data-collection-survey-websites-social-web/&amp;ei=0rDtVKvvDI2uPPW8gMgH&amp;bvm=bv.86956481,d.ZWU&amp;psig=AFQjCNF5jQtLMwyI01qYggh22T6kx1PBBQ&amp;ust=1424949831263532" TargetMode="External"/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hyperlink" Target="http://biznes.interia.pl/news/78-firma-na-newconnect,1218235" TargetMode="External"/><Relationship Id="rId1" Type="http://schemas.openxmlformats.org/officeDocument/2006/relationships/slideLayout" Target="../slideLayouts/slideLayout1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hyperlink" Target="http://www.purina.co.uk/Home/All+About+Dogs/Your+New+Pet+Dog/Choosing+a+Dog/Dog+Breed+Selector.htm" TargetMode="Externa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hyperlink" Target="http://www.slate.com/id/3052/" TargetMode="Externa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hyperlink" Target="http://www.parmanfinancial.com/market_tools.asp" TargetMode="Externa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28600"/>
            <a:ext cx="7772400" cy="1004888"/>
          </a:xfrm>
        </p:spPr>
        <p:txBody>
          <a:bodyPr/>
          <a:lstStyle/>
          <a:p>
            <a:r>
              <a:rPr lang="pl-PL" altLang="pl-PL" dirty="0" smtClean="0"/>
              <a:t>Rynek finansowy</a:t>
            </a:r>
            <a:endParaRPr lang="pl-PL" altLang="pl-PL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459A-A948-40D6-9CFD-0E2DD7CAAF51}" type="slidenum">
              <a:rPr lang="pl-PL" smtClean="0"/>
              <a:t>1</a:t>
            </a:fld>
            <a:endParaRPr lang="pl-PL"/>
          </a:p>
        </p:txBody>
      </p:sp>
      <p:pic>
        <p:nvPicPr>
          <p:cNvPr id="11266" name="Picture 2" descr="Znalezione obrazy dla zapytania rynek finans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676875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66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Giełda. Najbliżej rynku idealnego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Zalety giełdy</a:t>
            </a:r>
          </a:p>
          <a:p>
            <a:pPr marL="0" indent="0">
              <a:buNone/>
            </a:pPr>
            <a:r>
              <a:rPr lang="pl-PL" dirty="0" smtClean="0"/>
              <a:t> - koncentracja obrotów</a:t>
            </a:r>
          </a:p>
          <a:p>
            <a:pPr marL="0" indent="0">
              <a:buNone/>
            </a:pPr>
            <a:r>
              <a:rPr lang="pl-PL" dirty="0"/>
              <a:t> </a:t>
            </a:r>
            <a:r>
              <a:rPr lang="pl-PL" dirty="0" smtClean="0"/>
              <a:t>- transparentność</a:t>
            </a:r>
          </a:p>
          <a:p>
            <a:pPr marL="0" indent="0">
              <a:buNone/>
            </a:pPr>
            <a:r>
              <a:rPr lang="pl-PL" dirty="0"/>
              <a:t> </a:t>
            </a:r>
            <a:r>
              <a:rPr lang="pl-PL" dirty="0" smtClean="0"/>
              <a:t>-  eliminacja ryzyka kredytowego (zasada CCP)</a:t>
            </a:r>
          </a:p>
          <a:p>
            <a:pPr marL="0" indent="0">
              <a:buNone/>
            </a:pPr>
            <a:r>
              <a:rPr lang="pl-PL" dirty="0"/>
              <a:t> </a:t>
            </a:r>
            <a:r>
              <a:rPr lang="pl-PL" dirty="0" smtClean="0"/>
              <a:t>- sprawna realizacja transakcji</a:t>
            </a:r>
          </a:p>
          <a:p>
            <a:r>
              <a:rPr lang="pl-PL" dirty="0" smtClean="0"/>
              <a:t>Rynek OTC</a:t>
            </a:r>
          </a:p>
          <a:p>
            <a:pPr marL="0" indent="0">
              <a:buNone/>
            </a:pPr>
            <a:r>
              <a:rPr lang="pl-PL" dirty="0"/>
              <a:t> </a:t>
            </a:r>
            <a:r>
              <a:rPr lang="pl-PL" dirty="0" smtClean="0"/>
              <a:t>- niesformalizowany</a:t>
            </a:r>
          </a:p>
          <a:p>
            <a:pPr marL="0" indent="0">
              <a:buNone/>
            </a:pPr>
            <a:r>
              <a:rPr lang="pl-PL" dirty="0"/>
              <a:t> </a:t>
            </a:r>
            <a:r>
              <a:rPr lang="pl-PL" dirty="0" smtClean="0"/>
              <a:t>- otwarty na dowolne  innowacje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459A-A948-40D6-9CFD-0E2DD7CAAF51}" type="slidenum">
              <a:rPr lang="pl-PL" smtClean="0"/>
              <a:t>10</a:t>
            </a:fld>
            <a:endParaRPr lang="pl-PL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340768"/>
            <a:ext cx="25241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307158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7" name="Picture 11" descr="C:\Documents and Settings\Sopoćko\Moje dokumenty\Moje obrazy\Rola banku c\canal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8600"/>
            <a:ext cx="3886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altLang="pl-PL" dirty="0" smtClean="0"/>
              <a:t>Przykładowe </a:t>
            </a:r>
            <a:r>
              <a:rPr lang="pl-PL" altLang="pl-PL" dirty="0"/>
              <a:t>typy formacji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749300"/>
          </a:xfrm>
        </p:spPr>
        <p:txBody>
          <a:bodyPr/>
          <a:lstStyle/>
          <a:p>
            <a:r>
              <a:rPr lang="pl-PL" altLang="pl-PL" dirty="0"/>
              <a:t>Kanał</a:t>
            </a:r>
          </a:p>
        </p:txBody>
      </p:sp>
      <p:sp>
        <p:nvSpPr>
          <p:cNvPr id="11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9003-A6B4-4FEF-885C-750B23BA8902}" type="slidenum">
              <a:rPr lang="pl-PL" altLang="en-US"/>
              <a:pPr/>
              <a:t>100</a:t>
            </a:fld>
            <a:endParaRPr lang="pl-PL" altLang="en-US"/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>
            <a:off x="539750" y="3141663"/>
            <a:ext cx="828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>
            <a:off x="684213" y="4724400"/>
            <a:ext cx="8208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4585" name="Freeform 9"/>
          <p:cNvSpPr>
            <a:spLocks/>
          </p:cNvSpPr>
          <p:nvPr/>
        </p:nvSpPr>
        <p:spPr bwMode="auto">
          <a:xfrm>
            <a:off x="669925" y="3200400"/>
            <a:ext cx="7686675" cy="2560638"/>
          </a:xfrm>
          <a:custGeom>
            <a:avLst/>
            <a:gdLst>
              <a:gd name="T0" fmla="*/ 269 w 4842"/>
              <a:gd name="T1" fmla="*/ 586 h 1613"/>
              <a:gd name="T2" fmla="*/ 500 w 4842"/>
              <a:gd name="T3" fmla="*/ 461 h 1613"/>
              <a:gd name="T4" fmla="*/ 586 w 4842"/>
              <a:gd name="T5" fmla="*/ 355 h 1613"/>
              <a:gd name="T6" fmla="*/ 711 w 4842"/>
              <a:gd name="T7" fmla="*/ 288 h 1613"/>
              <a:gd name="T8" fmla="*/ 903 w 4842"/>
              <a:gd name="T9" fmla="*/ 115 h 1613"/>
              <a:gd name="T10" fmla="*/ 1143 w 4842"/>
              <a:gd name="T11" fmla="*/ 0 h 1613"/>
              <a:gd name="T12" fmla="*/ 1296 w 4842"/>
              <a:gd name="T13" fmla="*/ 211 h 1613"/>
              <a:gd name="T14" fmla="*/ 1440 w 4842"/>
              <a:gd name="T15" fmla="*/ 394 h 1613"/>
              <a:gd name="T16" fmla="*/ 1623 w 4842"/>
              <a:gd name="T17" fmla="*/ 403 h 1613"/>
              <a:gd name="T18" fmla="*/ 1863 w 4842"/>
              <a:gd name="T19" fmla="*/ 202 h 1613"/>
              <a:gd name="T20" fmla="*/ 2132 w 4842"/>
              <a:gd name="T21" fmla="*/ 29 h 1613"/>
              <a:gd name="T22" fmla="*/ 2256 w 4842"/>
              <a:gd name="T23" fmla="*/ 144 h 1613"/>
              <a:gd name="T24" fmla="*/ 2333 w 4842"/>
              <a:gd name="T25" fmla="*/ 365 h 1613"/>
              <a:gd name="T26" fmla="*/ 2439 w 4842"/>
              <a:gd name="T27" fmla="*/ 730 h 1613"/>
              <a:gd name="T28" fmla="*/ 2612 w 4842"/>
              <a:gd name="T29" fmla="*/ 960 h 1613"/>
              <a:gd name="T30" fmla="*/ 2852 w 4842"/>
              <a:gd name="T31" fmla="*/ 797 h 1613"/>
              <a:gd name="T32" fmla="*/ 2928 w 4842"/>
              <a:gd name="T33" fmla="*/ 374 h 1613"/>
              <a:gd name="T34" fmla="*/ 2996 w 4842"/>
              <a:gd name="T35" fmla="*/ 154 h 1613"/>
              <a:gd name="T36" fmla="*/ 3072 w 4842"/>
              <a:gd name="T37" fmla="*/ 106 h 1613"/>
              <a:gd name="T38" fmla="*/ 3111 w 4842"/>
              <a:gd name="T39" fmla="*/ 67 h 1613"/>
              <a:gd name="T40" fmla="*/ 3351 w 4842"/>
              <a:gd name="T41" fmla="*/ 0 h 1613"/>
              <a:gd name="T42" fmla="*/ 3610 w 4842"/>
              <a:gd name="T43" fmla="*/ 96 h 1613"/>
              <a:gd name="T44" fmla="*/ 3706 w 4842"/>
              <a:gd name="T45" fmla="*/ 298 h 1613"/>
              <a:gd name="T46" fmla="*/ 3783 w 4842"/>
              <a:gd name="T47" fmla="*/ 442 h 1613"/>
              <a:gd name="T48" fmla="*/ 3860 w 4842"/>
              <a:gd name="T49" fmla="*/ 557 h 1613"/>
              <a:gd name="T50" fmla="*/ 4032 w 4842"/>
              <a:gd name="T51" fmla="*/ 662 h 1613"/>
              <a:gd name="T52" fmla="*/ 4100 w 4842"/>
              <a:gd name="T53" fmla="*/ 710 h 1613"/>
              <a:gd name="T54" fmla="*/ 4138 w 4842"/>
              <a:gd name="T55" fmla="*/ 787 h 1613"/>
              <a:gd name="T56" fmla="*/ 4196 w 4842"/>
              <a:gd name="T57" fmla="*/ 902 h 1613"/>
              <a:gd name="T58" fmla="*/ 4301 w 4842"/>
              <a:gd name="T59" fmla="*/ 1018 h 1613"/>
              <a:gd name="T60" fmla="*/ 4368 w 4842"/>
              <a:gd name="T61" fmla="*/ 1133 h 1613"/>
              <a:gd name="T62" fmla="*/ 4474 w 4842"/>
              <a:gd name="T63" fmla="*/ 1325 h 1613"/>
              <a:gd name="T64" fmla="*/ 4647 w 4842"/>
              <a:gd name="T65" fmla="*/ 1613 h 1613"/>
              <a:gd name="T66" fmla="*/ 4820 w 4842"/>
              <a:gd name="T67" fmla="*/ 1325 h 1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842" h="1613">
                <a:moveTo>
                  <a:pt x="0" y="806"/>
                </a:moveTo>
                <a:cubicBezTo>
                  <a:pt x="97" y="742"/>
                  <a:pt x="172" y="651"/>
                  <a:pt x="269" y="586"/>
                </a:cubicBezTo>
                <a:cubicBezTo>
                  <a:pt x="291" y="572"/>
                  <a:pt x="350" y="563"/>
                  <a:pt x="375" y="557"/>
                </a:cubicBezTo>
                <a:cubicBezTo>
                  <a:pt x="451" y="581"/>
                  <a:pt x="470" y="515"/>
                  <a:pt x="500" y="461"/>
                </a:cubicBezTo>
                <a:cubicBezTo>
                  <a:pt x="500" y="461"/>
                  <a:pt x="547" y="388"/>
                  <a:pt x="557" y="374"/>
                </a:cubicBezTo>
                <a:cubicBezTo>
                  <a:pt x="563" y="364"/>
                  <a:pt x="578" y="363"/>
                  <a:pt x="586" y="355"/>
                </a:cubicBezTo>
                <a:cubicBezTo>
                  <a:pt x="597" y="344"/>
                  <a:pt x="602" y="326"/>
                  <a:pt x="615" y="317"/>
                </a:cubicBezTo>
                <a:cubicBezTo>
                  <a:pt x="628" y="308"/>
                  <a:pt x="690" y="293"/>
                  <a:pt x="711" y="288"/>
                </a:cubicBezTo>
                <a:cubicBezTo>
                  <a:pt x="756" y="258"/>
                  <a:pt x="788" y="199"/>
                  <a:pt x="836" y="182"/>
                </a:cubicBezTo>
                <a:cubicBezTo>
                  <a:pt x="852" y="132"/>
                  <a:pt x="850" y="128"/>
                  <a:pt x="903" y="115"/>
                </a:cubicBezTo>
                <a:cubicBezTo>
                  <a:pt x="945" y="83"/>
                  <a:pt x="983" y="45"/>
                  <a:pt x="1028" y="19"/>
                </a:cubicBezTo>
                <a:cubicBezTo>
                  <a:pt x="1053" y="5"/>
                  <a:pt x="1139" y="0"/>
                  <a:pt x="1143" y="0"/>
                </a:cubicBezTo>
                <a:cubicBezTo>
                  <a:pt x="1203" y="40"/>
                  <a:pt x="1229" y="103"/>
                  <a:pt x="1277" y="154"/>
                </a:cubicBezTo>
                <a:cubicBezTo>
                  <a:pt x="1284" y="173"/>
                  <a:pt x="1286" y="194"/>
                  <a:pt x="1296" y="211"/>
                </a:cubicBezTo>
                <a:cubicBezTo>
                  <a:pt x="1307" y="229"/>
                  <a:pt x="1324" y="242"/>
                  <a:pt x="1335" y="259"/>
                </a:cubicBezTo>
                <a:cubicBezTo>
                  <a:pt x="1351" y="311"/>
                  <a:pt x="1401" y="356"/>
                  <a:pt x="1440" y="394"/>
                </a:cubicBezTo>
                <a:cubicBezTo>
                  <a:pt x="1456" y="410"/>
                  <a:pt x="1488" y="442"/>
                  <a:pt x="1488" y="442"/>
                </a:cubicBezTo>
                <a:cubicBezTo>
                  <a:pt x="1538" y="433"/>
                  <a:pt x="1575" y="415"/>
                  <a:pt x="1623" y="403"/>
                </a:cubicBezTo>
                <a:cubicBezTo>
                  <a:pt x="1659" y="379"/>
                  <a:pt x="1698" y="371"/>
                  <a:pt x="1738" y="355"/>
                </a:cubicBezTo>
                <a:cubicBezTo>
                  <a:pt x="1788" y="306"/>
                  <a:pt x="1821" y="257"/>
                  <a:pt x="1863" y="202"/>
                </a:cubicBezTo>
                <a:cubicBezTo>
                  <a:pt x="1905" y="74"/>
                  <a:pt x="1859" y="117"/>
                  <a:pt x="2036" y="106"/>
                </a:cubicBezTo>
                <a:cubicBezTo>
                  <a:pt x="2059" y="71"/>
                  <a:pt x="2092" y="42"/>
                  <a:pt x="2132" y="29"/>
                </a:cubicBezTo>
                <a:cubicBezTo>
                  <a:pt x="2172" y="42"/>
                  <a:pt x="2173" y="56"/>
                  <a:pt x="2199" y="86"/>
                </a:cubicBezTo>
                <a:cubicBezTo>
                  <a:pt x="2217" y="106"/>
                  <a:pt x="2237" y="125"/>
                  <a:pt x="2256" y="144"/>
                </a:cubicBezTo>
                <a:cubicBezTo>
                  <a:pt x="2263" y="151"/>
                  <a:pt x="2276" y="163"/>
                  <a:pt x="2276" y="163"/>
                </a:cubicBezTo>
                <a:cubicBezTo>
                  <a:pt x="2307" y="227"/>
                  <a:pt x="2312" y="298"/>
                  <a:pt x="2333" y="365"/>
                </a:cubicBezTo>
                <a:cubicBezTo>
                  <a:pt x="2344" y="437"/>
                  <a:pt x="2342" y="498"/>
                  <a:pt x="2381" y="557"/>
                </a:cubicBezTo>
                <a:cubicBezTo>
                  <a:pt x="2397" y="617"/>
                  <a:pt x="2405" y="678"/>
                  <a:pt x="2439" y="730"/>
                </a:cubicBezTo>
                <a:cubicBezTo>
                  <a:pt x="2456" y="780"/>
                  <a:pt x="2471" y="835"/>
                  <a:pt x="2516" y="864"/>
                </a:cubicBezTo>
                <a:cubicBezTo>
                  <a:pt x="2530" y="911"/>
                  <a:pt x="2577" y="925"/>
                  <a:pt x="2612" y="960"/>
                </a:cubicBezTo>
                <a:cubicBezTo>
                  <a:pt x="2683" y="941"/>
                  <a:pt x="2745" y="879"/>
                  <a:pt x="2813" y="845"/>
                </a:cubicBezTo>
                <a:cubicBezTo>
                  <a:pt x="2826" y="829"/>
                  <a:pt x="2840" y="814"/>
                  <a:pt x="2852" y="797"/>
                </a:cubicBezTo>
                <a:cubicBezTo>
                  <a:pt x="2866" y="778"/>
                  <a:pt x="2890" y="739"/>
                  <a:pt x="2890" y="739"/>
                </a:cubicBezTo>
                <a:cubicBezTo>
                  <a:pt x="2898" y="615"/>
                  <a:pt x="2920" y="497"/>
                  <a:pt x="2928" y="374"/>
                </a:cubicBezTo>
                <a:cubicBezTo>
                  <a:pt x="2932" y="307"/>
                  <a:pt x="2918" y="237"/>
                  <a:pt x="2938" y="173"/>
                </a:cubicBezTo>
                <a:cubicBezTo>
                  <a:pt x="2944" y="154"/>
                  <a:pt x="2977" y="161"/>
                  <a:pt x="2996" y="154"/>
                </a:cubicBezTo>
                <a:cubicBezTo>
                  <a:pt x="3015" y="147"/>
                  <a:pt x="3053" y="134"/>
                  <a:pt x="3053" y="134"/>
                </a:cubicBezTo>
                <a:cubicBezTo>
                  <a:pt x="3059" y="125"/>
                  <a:pt x="3063" y="113"/>
                  <a:pt x="3072" y="106"/>
                </a:cubicBezTo>
                <a:cubicBezTo>
                  <a:pt x="3080" y="100"/>
                  <a:pt x="3094" y="103"/>
                  <a:pt x="3101" y="96"/>
                </a:cubicBezTo>
                <a:cubicBezTo>
                  <a:pt x="3108" y="89"/>
                  <a:pt x="3103" y="73"/>
                  <a:pt x="3111" y="67"/>
                </a:cubicBezTo>
                <a:cubicBezTo>
                  <a:pt x="3121" y="59"/>
                  <a:pt x="3137" y="62"/>
                  <a:pt x="3149" y="58"/>
                </a:cubicBezTo>
                <a:cubicBezTo>
                  <a:pt x="3230" y="34"/>
                  <a:pt x="3260" y="12"/>
                  <a:pt x="3351" y="0"/>
                </a:cubicBezTo>
                <a:cubicBezTo>
                  <a:pt x="3418" y="8"/>
                  <a:pt x="3470" y="19"/>
                  <a:pt x="3533" y="38"/>
                </a:cubicBezTo>
                <a:cubicBezTo>
                  <a:pt x="3555" y="61"/>
                  <a:pt x="3610" y="96"/>
                  <a:pt x="3610" y="96"/>
                </a:cubicBezTo>
                <a:cubicBezTo>
                  <a:pt x="3621" y="127"/>
                  <a:pt x="3623" y="164"/>
                  <a:pt x="3639" y="192"/>
                </a:cubicBezTo>
                <a:cubicBezTo>
                  <a:pt x="3659" y="229"/>
                  <a:pt x="3684" y="264"/>
                  <a:pt x="3706" y="298"/>
                </a:cubicBezTo>
                <a:cubicBezTo>
                  <a:pt x="3726" y="328"/>
                  <a:pt x="3726" y="365"/>
                  <a:pt x="3744" y="394"/>
                </a:cubicBezTo>
                <a:cubicBezTo>
                  <a:pt x="3755" y="412"/>
                  <a:pt x="3772" y="425"/>
                  <a:pt x="3783" y="442"/>
                </a:cubicBezTo>
                <a:cubicBezTo>
                  <a:pt x="3799" y="492"/>
                  <a:pt x="3785" y="463"/>
                  <a:pt x="3840" y="518"/>
                </a:cubicBezTo>
                <a:cubicBezTo>
                  <a:pt x="3850" y="528"/>
                  <a:pt x="3851" y="546"/>
                  <a:pt x="3860" y="557"/>
                </a:cubicBezTo>
                <a:cubicBezTo>
                  <a:pt x="3886" y="588"/>
                  <a:pt x="3938" y="614"/>
                  <a:pt x="3975" y="624"/>
                </a:cubicBezTo>
                <a:cubicBezTo>
                  <a:pt x="3994" y="637"/>
                  <a:pt x="4013" y="649"/>
                  <a:pt x="4032" y="662"/>
                </a:cubicBezTo>
                <a:cubicBezTo>
                  <a:pt x="4049" y="673"/>
                  <a:pt x="4090" y="682"/>
                  <a:pt x="4090" y="682"/>
                </a:cubicBezTo>
                <a:cubicBezTo>
                  <a:pt x="4093" y="691"/>
                  <a:pt x="4095" y="702"/>
                  <a:pt x="4100" y="710"/>
                </a:cubicBezTo>
                <a:cubicBezTo>
                  <a:pt x="4105" y="718"/>
                  <a:pt x="4115" y="722"/>
                  <a:pt x="4119" y="730"/>
                </a:cubicBezTo>
                <a:cubicBezTo>
                  <a:pt x="4128" y="748"/>
                  <a:pt x="4127" y="770"/>
                  <a:pt x="4138" y="787"/>
                </a:cubicBezTo>
                <a:cubicBezTo>
                  <a:pt x="4156" y="815"/>
                  <a:pt x="4171" y="845"/>
                  <a:pt x="4186" y="874"/>
                </a:cubicBezTo>
                <a:cubicBezTo>
                  <a:pt x="4190" y="883"/>
                  <a:pt x="4190" y="894"/>
                  <a:pt x="4196" y="902"/>
                </a:cubicBezTo>
                <a:cubicBezTo>
                  <a:pt x="4222" y="936"/>
                  <a:pt x="4256" y="966"/>
                  <a:pt x="4292" y="989"/>
                </a:cubicBezTo>
                <a:cubicBezTo>
                  <a:pt x="4295" y="999"/>
                  <a:pt x="4296" y="1009"/>
                  <a:pt x="4301" y="1018"/>
                </a:cubicBezTo>
                <a:cubicBezTo>
                  <a:pt x="4312" y="1038"/>
                  <a:pt x="4340" y="1075"/>
                  <a:pt x="4340" y="1075"/>
                </a:cubicBezTo>
                <a:cubicBezTo>
                  <a:pt x="4367" y="1161"/>
                  <a:pt x="4327" y="1043"/>
                  <a:pt x="4368" y="1133"/>
                </a:cubicBezTo>
                <a:cubicBezTo>
                  <a:pt x="4404" y="1212"/>
                  <a:pt x="4368" y="1169"/>
                  <a:pt x="4407" y="1210"/>
                </a:cubicBezTo>
                <a:cubicBezTo>
                  <a:pt x="4421" y="1253"/>
                  <a:pt x="4443" y="1294"/>
                  <a:pt x="4474" y="1325"/>
                </a:cubicBezTo>
                <a:cubicBezTo>
                  <a:pt x="4490" y="1370"/>
                  <a:pt x="4518" y="1415"/>
                  <a:pt x="4551" y="1450"/>
                </a:cubicBezTo>
                <a:cubicBezTo>
                  <a:pt x="4570" y="1506"/>
                  <a:pt x="4598" y="1581"/>
                  <a:pt x="4647" y="1613"/>
                </a:cubicBezTo>
                <a:cubicBezTo>
                  <a:pt x="4700" y="1578"/>
                  <a:pt x="4719" y="1535"/>
                  <a:pt x="4743" y="1478"/>
                </a:cubicBezTo>
                <a:cubicBezTo>
                  <a:pt x="4771" y="1411"/>
                  <a:pt x="4752" y="1370"/>
                  <a:pt x="4820" y="1325"/>
                </a:cubicBezTo>
                <a:cubicBezTo>
                  <a:pt x="4842" y="1291"/>
                  <a:pt x="4839" y="1308"/>
                  <a:pt x="4839" y="1277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611188" y="5229225"/>
            <a:ext cx="705643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/>
              <a:t>Wskaźnik oscyluje wewnątrz poziomego węża. Brak przewidywań co do kierunku ewentualnego przebicie. Jest on jednak zwykle znaczące. Występuje tu tzw. reguła 50% korekty</a:t>
            </a:r>
          </a:p>
        </p:txBody>
      </p:sp>
    </p:spTree>
    <p:extLst>
      <p:ext uri="{BB962C8B-B14F-4D97-AF65-F5344CB8AC3E}">
        <p14:creationId xmlns:p14="http://schemas.microsoft.com/office/powerpoint/2010/main" val="192370763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Podstawowe typy formacji cd.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604838"/>
          </a:xfrm>
        </p:spPr>
        <p:txBody>
          <a:bodyPr/>
          <a:lstStyle/>
          <a:p>
            <a:r>
              <a:rPr lang="pl-PL" altLang="pl-PL"/>
              <a:t>Trójkąty i kliny</a:t>
            </a:r>
          </a:p>
        </p:txBody>
      </p:sp>
      <p:sp>
        <p:nvSpPr>
          <p:cNvPr id="1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831CC-E5AD-4A92-A9FC-23EBD5044DF9}" type="slidenum">
              <a:rPr lang="pl-PL" altLang="en-US"/>
              <a:pPr/>
              <a:t>101</a:t>
            </a:fld>
            <a:endParaRPr lang="pl-PL" altLang="en-US"/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684213" y="2708275"/>
            <a:ext cx="2879725" cy="129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 flipV="1">
            <a:off x="755650" y="4005263"/>
            <a:ext cx="2808288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5003800" y="2781300"/>
            <a:ext cx="2952750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4932363" y="3933825"/>
            <a:ext cx="3095625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5609" name="Freeform 9"/>
          <p:cNvSpPr>
            <a:spLocks/>
          </p:cNvSpPr>
          <p:nvPr/>
        </p:nvSpPr>
        <p:spPr bwMode="auto">
          <a:xfrm>
            <a:off x="427038" y="3216275"/>
            <a:ext cx="3048000" cy="1720850"/>
          </a:xfrm>
          <a:custGeom>
            <a:avLst/>
            <a:gdLst>
              <a:gd name="T0" fmla="*/ 0 w 1920"/>
              <a:gd name="T1" fmla="*/ 316 h 1084"/>
              <a:gd name="T2" fmla="*/ 77 w 1920"/>
              <a:gd name="T3" fmla="*/ 211 h 1084"/>
              <a:gd name="T4" fmla="*/ 201 w 1920"/>
              <a:gd name="T5" fmla="*/ 0 h 1084"/>
              <a:gd name="T6" fmla="*/ 259 w 1920"/>
              <a:gd name="T7" fmla="*/ 240 h 1084"/>
              <a:gd name="T8" fmla="*/ 365 w 1920"/>
              <a:gd name="T9" fmla="*/ 153 h 1084"/>
              <a:gd name="T10" fmla="*/ 461 w 1920"/>
              <a:gd name="T11" fmla="*/ 19 h 1084"/>
              <a:gd name="T12" fmla="*/ 557 w 1920"/>
              <a:gd name="T13" fmla="*/ 28 h 1084"/>
              <a:gd name="T14" fmla="*/ 576 w 1920"/>
              <a:gd name="T15" fmla="*/ 796 h 1084"/>
              <a:gd name="T16" fmla="*/ 595 w 1920"/>
              <a:gd name="T17" fmla="*/ 1084 h 1084"/>
              <a:gd name="T18" fmla="*/ 662 w 1920"/>
              <a:gd name="T19" fmla="*/ 1075 h 1084"/>
              <a:gd name="T20" fmla="*/ 701 w 1920"/>
              <a:gd name="T21" fmla="*/ 1046 h 1084"/>
              <a:gd name="T22" fmla="*/ 768 w 1920"/>
              <a:gd name="T23" fmla="*/ 1027 h 1084"/>
              <a:gd name="T24" fmla="*/ 806 w 1920"/>
              <a:gd name="T25" fmla="*/ 998 h 1084"/>
              <a:gd name="T26" fmla="*/ 864 w 1920"/>
              <a:gd name="T27" fmla="*/ 979 h 1084"/>
              <a:gd name="T28" fmla="*/ 1046 w 1920"/>
              <a:gd name="T29" fmla="*/ 595 h 1084"/>
              <a:gd name="T30" fmla="*/ 1094 w 1920"/>
              <a:gd name="T31" fmla="*/ 412 h 1084"/>
              <a:gd name="T32" fmla="*/ 1085 w 1920"/>
              <a:gd name="T33" fmla="*/ 336 h 1084"/>
              <a:gd name="T34" fmla="*/ 1075 w 1920"/>
              <a:gd name="T35" fmla="*/ 307 h 1084"/>
              <a:gd name="T36" fmla="*/ 1094 w 1920"/>
              <a:gd name="T37" fmla="*/ 172 h 1084"/>
              <a:gd name="T38" fmla="*/ 1113 w 1920"/>
              <a:gd name="T39" fmla="*/ 240 h 1084"/>
              <a:gd name="T40" fmla="*/ 1181 w 1920"/>
              <a:gd name="T41" fmla="*/ 336 h 1084"/>
              <a:gd name="T42" fmla="*/ 1248 w 1920"/>
              <a:gd name="T43" fmla="*/ 432 h 1084"/>
              <a:gd name="T44" fmla="*/ 1286 w 1920"/>
              <a:gd name="T45" fmla="*/ 528 h 1084"/>
              <a:gd name="T46" fmla="*/ 1325 w 1920"/>
              <a:gd name="T47" fmla="*/ 662 h 1084"/>
              <a:gd name="T48" fmla="*/ 1344 w 1920"/>
              <a:gd name="T49" fmla="*/ 720 h 1084"/>
              <a:gd name="T50" fmla="*/ 1497 w 1920"/>
              <a:gd name="T51" fmla="*/ 614 h 1084"/>
              <a:gd name="T52" fmla="*/ 1613 w 1920"/>
              <a:gd name="T53" fmla="*/ 528 h 1084"/>
              <a:gd name="T54" fmla="*/ 1651 w 1920"/>
              <a:gd name="T55" fmla="*/ 480 h 1084"/>
              <a:gd name="T56" fmla="*/ 1661 w 1920"/>
              <a:gd name="T57" fmla="*/ 451 h 1084"/>
              <a:gd name="T58" fmla="*/ 1699 w 1920"/>
              <a:gd name="T59" fmla="*/ 441 h 1084"/>
              <a:gd name="T60" fmla="*/ 1728 w 1920"/>
              <a:gd name="T61" fmla="*/ 451 h 1084"/>
              <a:gd name="T62" fmla="*/ 1737 w 1920"/>
              <a:gd name="T63" fmla="*/ 480 h 1084"/>
              <a:gd name="T64" fmla="*/ 1766 w 1920"/>
              <a:gd name="T65" fmla="*/ 585 h 1084"/>
              <a:gd name="T66" fmla="*/ 1881 w 1920"/>
              <a:gd name="T67" fmla="*/ 547 h 1084"/>
              <a:gd name="T68" fmla="*/ 1920 w 1920"/>
              <a:gd name="T69" fmla="*/ 528 h 10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920" h="1084">
                <a:moveTo>
                  <a:pt x="0" y="316"/>
                </a:moveTo>
                <a:cubicBezTo>
                  <a:pt x="27" y="282"/>
                  <a:pt x="55" y="249"/>
                  <a:pt x="77" y="211"/>
                </a:cubicBezTo>
                <a:cubicBezTo>
                  <a:pt x="121" y="136"/>
                  <a:pt x="138" y="63"/>
                  <a:pt x="201" y="0"/>
                </a:cubicBezTo>
                <a:cubicBezTo>
                  <a:pt x="253" y="72"/>
                  <a:pt x="199" y="177"/>
                  <a:pt x="259" y="240"/>
                </a:cubicBezTo>
                <a:cubicBezTo>
                  <a:pt x="290" y="208"/>
                  <a:pt x="328" y="177"/>
                  <a:pt x="365" y="153"/>
                </a:cubicBezTo>
                <a:cubicBezTo>
                  <a:pt x="386" y="118"/>
                  <a:pt x="432" y="32"/>
                  <a:pt x="461" y="19"/>
                </a:cubicBezTo>
                <a:cubicBezTo>
                  <a:pt x="490" y="5"/>
                  <a:pt x="525" y="25"/>
                  <a:pt x="557" y="28"/>
                </a:cubicBezTo>
                <a:cubicBezTo>
                  <a:pt x="640" y="294"/>
                  <a:pt x="554" y="8"/>
                  <a:pt x="576" y="796"/>
                </a:cubicBezTo>
                <a:cubicBezTo>
                  <a:pt x="579" y="892"/>
                  <a:pt x="595" y="1084"/>
                  <a:pt x="595" y="1084"/>
                </a:cubicBezTo>
                <a:cubicBezTo>
                  <a:pt x="617" y="1081"/>
                  <a:pt x="641" y="1083"/>
                  <a:pt x="662" y="1075"/>
                </a:cubicBezTo>
                <a:cubicBezTo>
                  <a:pt x="677" y="1070"/>
                  <a:pt x="687" y="1053"/>
                  <a:pt x="701" y="1046"/>
                </a:cubicBezTo>
                <a:cubicBezTo>
                  <a:pt x="722" y="1036"/>
                  <a:pt x="746" y="1034"/>
                  <a:pt x="768" y="1027"/>
                </a:cubicBezTo>
                <a:cubicBezTo>
                  <a:pt x="781" y="1017"/>
                  <a:pt x="792" y="1005"/>
                  <a:pt x="806" y="998"/>
                </a:cubicBezTo>
                <a:cubicBezTo>
                  <a:pt x="824" y="989"/>
                  <a:pt x="864" y="979"/>
                  <a:pt x="864" y="979"/>
                </a:cubicBezTo>
                <a:cubicBezTo>
                  <a:pt x="965" y="851"/>
                  <a:pt x="1008" y="749"/>
                  <a:pt x="1046" y="595"/>
                </a:cubicBezTo>
                <a:cubicBezTo>
                  <a:pt x="1061" y="533"/>
                  <a:pt x="1082" y="476"/>
                  <a:pt x="1094" y="412"/>
                </a:cubicBezTo>
                <a:cubicBezTo>
                  <a:pt x="1091" y="387"/>
                  <a:pt x="1090" y="361"/>
                  <a:pt x="1085" y="336"/>
                </a:cubicBezTo>
                <a:cubicBezTo>
                  <a:pt x="1083" y="326"/>
                  <a:pt x="1075" y="317"/>
                  <a:pt x="1075" y="307"/>
                </a:cubicBezTo>
                <a:cubicBezTo>
                  <a:pt x="1075" y="291"/>
                  <a:pt x="1090" y="195"/>
                  <a:pt x="1094" y="172"/>
                </a:cubicBezTo>
                <a:cubicBezTo>
                  <a:pt x="1102" y="194"/>
                  <a:pt x="1105" y="218"/>
                  <a:pt x="1113" y="240"/>
                </a:cubicBezTo>
                <a:cubicBezTo>
                  <a:pt x="1128" y="280"/>
                  <a:pt x="1159" y="303"/>
                  <a:pt x="1181" y="336"/>
                </a:cubicBezTo>
                <a:cubicBezTo>
                  <a:pt x="1204" y="370"/>
                  <a:pt x="1219" y="402"/>
                  <a:pt x="1248" y="432"/>
                </a:cubicBezTo>
                <a:cubicBezTo>
                  <a:pt x="1257" y="470"/>
                  <a:pt x="1265" y="495"/>
                  <a:pt x="1286" y="528"/>
                </a:cubicBezTo>
                <a:cubicBezTo>
                  <a:pt x="1296" y="574"/>
                  <a:pt x="1310" y="617"/>
                  <a:pt x="1325" y="662"/>
                </a:cubicBezTo>
                <a:cubicBezTo>
                  <a:pt x="1331" y="681"/>
                  <a:pt x="1344" y="720"/>
                  <a:pt x="1344" y="720"/>
                </a:cubicBezTo>
                <a:cubicBezTo>
                  <a:pt x="1405" y="699"/>
                  <a:pt x="1445" y="656"/>
                  <a:pt x="1497" y="614"/>
                </a:cubicBezTo>
                <a:cubicBezTo>
                  <a:pt x="1535" y="584"/>
                  <a:pt x="1580" y="563"/>
                  <a:pt x="1613" y="528"/>
                </a:cubicBezTo>
                <a:cubicBezTo>
                  <a:pt x="1629" y="511"/>
                  <a:pt x="1640" y="502"/>
                  <a:pt x="1651" y="480"/>
                </a:cubicBezTo>
                <a:cubicBezTo>
                  <a:pt x="1656" y="471"/>
                  <a:pt x="1653" y="457"/>
                  <a:pt x="1661" y="451"/>
                </a:cubicBezTo>
                <a:cubicBezTo>
                  <a:pt x="1671" y="443"/>
                  <a:pt x="1686" y="444"/>
                  <a:pt x="1699" y="441"/>
                </a:cubicBezTo>
                <a:cubicBezTo>
                  <a:pt x="1709" y="444"/>
                  <a:pt x="1721" y="444"/>
                  <a:pt x="1728" y="451"/>
                </a:cubicBezTo>
                <a:cubicBezTo>
                  <a:pt x="1735" y="458"/>
                  <a:pt x="1734" y="470"/>
                  <a:pt x="1737" y="480"/>
                </a:cubicBezTo>
                <a:cubicBezTo>
                  <a:pt x="1749" y="515"/>
                  <a:pt x="1755" y="550"/>
                  <a:pt x="1766" y="585"/>
                </a:cubicBezTo>
                <a:cubicBezTo>
                  <a:pt x="1832" y="575"/>
                  <a:pt x="1827" y="564"/>
                  <a:pt x="1881" y="547"/>
                </a:cubicBezTo>
                <a:cubicBezTo>
                  <a:pt x="1913" y="526"/>
                  <a:pt x="1898" y="528"/>
                  <a:pt x="1920" y="528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5610" name="Freeform 10"/>
          <p:cNvSpPr>
            <a:spLocks/>
          </p:cNvSpPr>
          <p:nvPr/>
        </p:nvSpPr>
        <p:spPr bwMode="auto">
          <a:xfrm>
            <a:off x="4678363" y="3001963"/>
            <a:ext cx="3170237" cy="1554162"/>
          </a:xfrm>
          <a:custGeom>
            <a:avLst/>
            <a:gdLst>
              <a:gd name="T0" fmla="*/ 0 w 1997"/>
              <a:gd name="T1" fmla="*/ 221 h 979"/>
              <a:gd name="T2" fmla="*/ 39 w 1997"/>
              <a:gd name="T3" fmla="*/ 192 h 979"/>
              <a:gd name="T4" fmla="*/ 67 w 1997"/>
              <a:gd name="T5" fmla="*/ 183 h 979"/>
              <a:gd name="T6" fmla="*/ 87 w 1997"/>
              <a:gd name="T7" fmla="*/ 163 h 979"/>
              <a:gd name="T8" fmla="*/ 154 w 1997"/>
              <a:gd name="T9" fmla="*/ 125 h 979"/>
              <a:gd name="T10" fmla="*/ 279 w 1997"/>
              <a:gd name="T11" fmla="*/ 29 h 979"/>
              <a:gd name="T12" fmla="*/ 365 w 1997"/>
              <a:gd name="T13" fmla="*/ 0 h 979"/>
              <a:gd name="T14" fmla="*/ 413 w 1997"/>
              <a:gd name="T15" fmla="*/ 87 h 979"/>
              <a:gd name="T16" fmla="*/ 423 w 1997"/>
              <a:gd name="T17" fmla="*/ 250 h 979"/>
              <a:gd name="T18" fmla="*/ 432 w 1997"/>
              <a:gd name="T19" fmla="*/ 336 h 979"/>
              <a:gd name="T20" fmla="*/ 471 w 1997"/>
              <a:gd name="T21" fmla="*/ 519 h 979"/>
              <a:gd name="T22" fmla="*/ 509 w 1997"/>
              <a:gd name="T23" fmla="*/ 605 h 979"/>
              <a:gd name="T24" fmla="*/ 595 w 1997"/>
              <a:gd name="T25" fmla="*/ 538 h 979"/>
              <a:gd name="T26" fmla="*/ 691 w 1997"/>
              <a:gd name="T27" fmla="*/ 480 h 979"/>
              <a:gd name="T28" fmla="*/ 835 w 1997"/>
              <a:gd name="T29" fmla="*/ 375 h 979"/>
              <a:gd name="T30" fmla="*/ 903 w 1997"/>
              <a:gd name="T31" fmla="*/ 394 h 979"/>
              <a:gd name="T32" fmla="*/ 970 w 1997"/>
              <a:gd name="T33" fmla="*/ 547 h 979"/>
              <a:gd name="T34" fmla="*/ 1018 w 1997"/>
              <a:gd name="T35" fmla="*/ 653 h 979"/>
              <a:gd name="T36" fmla="*/ 1095 w 1997"/>
              <a:gd name="T37" fmla="*/ 595 h 979"/>
              <a:gd name="T38" fmla="*/ 1133 w 1997"/>
              <a:gd name="T39" fmla="*/ 672 h 979"/>
              <a:gd name="T40" fmla="*/ 1210 w 1997"/>
              <a:gd name="T41" fmla="*/ 778 h 979"/>
              <a:gd name="T42" fmla="*/ 1239 w 1997"/>
              <a:gd name="T43" fmla="*/ 787 h 979"/>
              <a:gd name="T44" fmla="*/ 1277 w 1997"/>
              <a:gd name="T45" fmla="*/ 778 h 979"/>
              <a:gd name="T46" fmla="*/ 1335 w 1997"/>
              <a:gd name="T47" fmla="*/ 759 h 979"/>
              <a:gd name="T48" fmla="*/ 1431 w 1997"/>
              <a:gd name="T49" fmla="*/ 672 h 979"/>
              <a:gd name="T50" fmla="*/ 1594 w 1997"/>
              <a:gd name="T51" fmla="*/ 883 h 979"/>
              <a:gd name="T52" fmla="*/ 1699 w 1997"/>
              <a:gd name="T53" fmla="*/ 864 h 979"/>
              <a:gd name="T54" fmla="*/ 1719 w 1997"/>
              <a:gd name="T55" fmla="*/ 883 h 979"/>
              <a:gd name="T56" fmla="*/ 1901 w 1997"/>
              <a:gd name="T57" fmla="*/ 941 h 979"/>
              <a:gd name="T58" fmla="*/ 1997 w 1997"/>
              <a:gd name="T59" fmla="*/ 979 h 9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997" h="979">
                <a:moveTo>
                  <a:pt x="0" y="221"/>
                </a:moveTo>
                <a:cubicBezTo>
                  <a:pt x="13" y="211"/>
                  <a:pt x="25" y="200"/>
                  <a:pt x="39" y="192"/>
                </a:cubicBezTo>
                <a:cubicBezTo>
                  <a:pt x="48" y="187"/>
                  <a:pt x="59" y="188"/>
                  <a:pt x="67" y="183"/>
                </a:cubicBezTo>
                <a:cubicBezTo>
                  <a:pt x="75" y="178"/>
                  <a:pt x="80" y="169"/>
                  <a:pt x="87" y="163"/>
                </a:cubicBezTo>
                <a:cubicBezTo>
                  <a:pt x="121" y="135"/>
                  <a:pt x="112" y="150"/>
                  <a:pt x="154" y="125"/>
                </a:cubicBezTo>
                <a:cubicBezTo>
                  <a:pt x="200" y="98"/>
                  <a:pt x="234" y="56"/>
                  <a:pt x="279" y="29"/>
                </a:cubicBezTo>
                <a:cubicBezTo>
                  <a:pt x="303" y="15"/>
                  <a:pt x="339" y="9"/>
                  <a:pt x="365" y="0"/>
                </a:cubicBezTo>
                <a:cubicBezTo>
                  <a:pt x="384" y="29"/>
                  <a:pt x="394" y="58"/>
                  <a:pt x="413" y="87"/>
                </a:cubicBezTo>
                <a:cubicBezTo>
                  <a:pt x="429" y="149"/>
                  <a:pt x="431" y="183"/>
                  <a:pt x="423" y="250"/>
                </a:cubicBezTo>
                <a:cubicBezTo>
                  <a:pt x="434" y="285"/>
                  <a:pt x="421" y="301"/>
                  <a:pt x="432" y="336"/>
                </a:cubicBezTo>
                <a:cubicBezTo>
                  <a:pt x="439" y="399"/>
                  <a:pt x="434" y="466"/>
                  <a:pt x="471" y="519"/>
                </a:cubicBezTo>
                <a:cubicBezTo>
                  <a:pt x="481" y="550"/>
                  <a:pt x="498" y="574"/>
                  <a:pt x="509" y="605"/>
                </a:cubicBezTo>
                <a:cubicBezTo>
                  <a:pt x="574" y="540"/>
                  <a:pt x="541" y="555"/>
                  <a:pt x="595" y="538"/>
                </a:cubicBezTo>
                <a:cubicBezTo>
                  <a:pt x="626" y="517"/>
                  <a:pt x="662" y="503"/>
                  <a:pt x="691" y="480"/>
                </a:cubicBezTo>
                <a:cubicBezTo>
                  <a:pt x="738" y="443"/>
                  <a:pt x="777" y="394"/>
                  <a:pt x="835" y="375"/>
                </a:cubicBezTo>
                <a:cubicBezTo>
                  <a:pt x="872" y="338"/>
                  <a:pt x="878" y="358"/>
                  <a:pt x="903" y="394"/>
                </a:cubicBezTo>
                <a:cubicBezTo>
                  <a:pt x="919" y="447"/>
                  <a:pt x="951" y="494"/>
                  <a:pt x="970" y="547"/>
                </a:cubicBezTo>
                <a:cubicBezTo>
                  <a:pt x="978" y="605"/>
                  <a:pt x="964" y="635"/>
                  <a:pt x="1018" y="653"/>
                </a:cubicBezTo>
                <a:cubicBezTo>
                  <a:pt x="1083" y="610"/>
                  <a:pt x="1059" y="631"/>
                  <a:pt x="1095" y="595"/>
                </a:cubicBezTo>
                <a:cubicBezTo>
                  <a:pt x="1128" y="630"/>
                  <a:pt x="1111" y="606"/>
                  <a:pt x="1133" y="672"/>
                </a:cubicBezTo>
                <a:cubicBezTo>
                  <a:pt x="1135" y="678"/>
                  <a:pt x="1198" y="768"/>
                  <a:pt x="1210" y="778"/>
                </a:cubicBezTo>
                <a:cubicBezTo>
                  <a:pt x="1218" y="784"/>
                  <a:pt x="1229" y="784"/>
                  <a:pt x="1239" y="787"/>
                </a:cubicBezTo>
                <a:cubicBezTo>
                  <a:pt x="1252" y="784"/>
                  <a:pt x="1265" y="782"/>
                  <a:pt x="1277" y="778"/>
                </a:cubicBezTo>
                <a:cubicBezTo>
                  <a:pt x="1297" y="772"/>
                  <a:pt x="1335" y="759"/>
                  <a:pt x="1335" y="759"/>
                </a:cubicBezTo>
                <a:cubicBezTo>
                  <a:pt x="1359" y="723"/>
                  <a:pt x="1395" y="696"/>
                  <a:pt x="1431" y="672"/>
                </a:cubicBezTo>
                <a:cubicBezTo>
                  <a:pt x="1511" y="726"/>
                  <a:pt x="1516" y="832"/>
                  <a:pt x="1594" y="883"/>
                </a:cubicBezTo>
                <a:cubicBezTo>
                  <a:pt x="1638" y="873"/>
                  <a:pt x="1656" y="850"/>
                  <a:pt x="1699" y="864"/>
                </a:cubicBezTo>
                <a:cubicBezTo>
                  <a:pt x="1706" y="870"/>
                  <a:pt x="1712" y="877"/>
                  <a:pt x="1719" y="883"/>
                </a:cubicBezTo>
                <a:cubicBezTo>
                  <a:pt x="1800" y="963"/>
                  <a:pt x="1742" y="929"/>
                  <a:pt x="1901" y="941"/>
                </a:cubicBezTo>
                <a:cubicBezTo>
                  <a:pt x="1930" y="960"/>
                  <a:pt x="1961" y="979"/>
                  <a:pt x="1997" y="979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971550" y="5373688"/>
            <a:ext cx="78486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/>
              <a:t>Trójkąt – przy równoramienyym kierunek kursu nieprzewidywalny, jeśli prostokątny – w kierunku linii pochyłej</a:t>
            </a:r>
          </a:p>
          <a:p>
            <a:pPr>
              <a:spcBef>
                <a:spcPct val="50000"/>
              </a:spcBef>
            </a:pPr>
            <a:r>
              <a:rPr lang="pl-PL" altLang="pl-PL"/>
              <a:t>Klin – kurs powinien iść w kierunku przeciwnym do nachylenia</a:t>
            </a:r>
          </a:p>
        </p:txBody>
      </p:sp>
      <p:sp>
        <p:nvSpPr>
          <p:cNvPr id="25612" name="Freeform 12"/>
          <p:cNvSpPr>
            <a:spLocks/>
          </p:cNvSpPr>
          <p:nvPr/>
        </p:nvSpPr>
        <p:spPr bwMode="auto">
          <a:xfrm>
            <a:off x="7848600" y="4267200"/>
            <a:ext cx="1096963" cy="361950"/>
          </a:xfrm>
          <a:custGeom>
            <a:avLst/>
            <a:gdLst>
              <a:gd name="T0" fmla="*/ 0 w 691"/>
              <a:gd name="T1" fmla="*/ 192 h 228"/>
              <a:gd name="T2" fmla="*/ 221 w 691"/>
              <a:gd name="T3" fmla="*/ 144 h 228"/>
              <a:gd name="T4" fmla="*/ 365 w 691"/>
              <a:gd name="T5" fmla="*/ 77 h 228"/>
              <a:gd name="T6" fmla="*/ 490 w 691"/>
              <a:gd name="T7" fmla="*/ 77 h 228"/>
              <a:gd name="T8" fmla="*/ 634 w 691"/>
              <a:gd name="T9" fmla="*/ 48 h 228"/>
              <a:gd name="T10" fmla="*/ 691 w 691"/>
              <a:gd name="T11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91" h="228">
                <a:moveTo>
                  <a:pt x="0" y="192"/>
                </a:moveTo>
                <a:cubicBezTo>
                  <a:pt x="104" y="228"/>
                  <a:pt x="136" y="166"/>
                  <a:pt x="221" y="144"/>
                </a:cubicBezTo>
                <a:cubicBezTo>
                  <a:pt x="271" y="110"/>
                  <a:pt x="305" y="91"/>
                  <a:pt x="365" y="77"/>
                </a:cubicBezTo>
                <a:cubicBezTo>
                  <a:pt x="416" y="44"/>
                  <a:pt x="440" y="44"/>
                  <a:pt x="490" y="77"/>
                </a:cubicBezTo>
                <a:cubicBezTo>
                  <a:pt x="539" y="70"/>
                  <a:pt x="587" y="64"/>
                  <a:pt x="634" y="48"/>
                </a:cubicBezTo>
                <a:cubicBezTo>
                  <a:pt x="648" y="27"/>
                  <a:pt x="661" y="0"/>
                  <a:pt x="691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25613" name="Picture 13" descr="C:\Documents and Settings\Sopoćko\Moje dokumenty\Moje obrazy\Rola banku c\triang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85800"/>
            <a:ext cx="3733800" cy="235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12848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30" name="Picture 314" descr="C:\Documents and Settings\Sopoćko\Moje dokumenty\Moje obrazy\Rola banku c\tre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8600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Analiza trendu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1"/>
            <a:ext cx="5770984" cy="1108720"/>
          </a:xfrm>
        </p:spPr>
        <p:txBody>
          <a:bodyPr/>
          <a:lstStyle/>
          <a:p>
            <a:r>
              <a:rPr lang="pl-PL" altLang="pl-PL" sz="2600" dirty="0"/>
              <a:t> </a:t>
            </a:r>
            <a:r>
              <a:rPr lang="pl-PL" altLang="pl-PL" sz="2600" dirty="0" smtClean="0"/>
              <a:t>Najprostsza  średnia krocząca (w tej postaci nie stosowana)</a:t>
            </a:r>
            <a:endParaRPr lang="pl-PL" altLang="pl-PL" sz="2600" dirty="0"/>
          </a:p>
        </p:txBody>
      </p:sp>
      <p:sp>
        <p:nvSpPr>
          <p:cNvPr id="11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5D32-0EAD-4EE3-A4B9-82A97119597D}" type="slidenum">
              <a:rPr lang="pl-PL" altLang="en-US"/>
              <a:pPr/>
              <a:t>102</a:t>
            </a:fld>
            <a:endParaRPr lang="pl-PL" altLang="en-US"/>
          </a:p>
        </p:txBody>
      </p:sp>
      <p:sp>
        <p:nvSpPr>
          <p:cNvPr id="31383" name="Rectangle 663"/>
          <p:cNvSpPr>
            <a:spLocks noChangeArrowheads="1"/>
          </p:cNvSpPr>
          <p:nvPr/>
        </p:nvSpPr>
        <p:spPr bwMode="auto">
          <a:xfrm>
            <a:off x="0" y="4189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altLang="pl-PL"/>
          </a:p>
        </p:txBody>
      </p:sp>
      <p:sp>
        <p:nvSpPr>
          <p:cNvPr id="31390" name="Rectangle 670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31389" name="Object 669"/>
          <p:cNvGraphicFramePr>
            <a:graphicFrameLocks noChangeAspect="1"/>
          </p:cNvGraphicFramePr>
          <p:nvPr/>
        </p:nvGraphicFramePr>
        <p:xfrm>
          <a:off x="2916238" y="4581525"/>
          <a:ext cx="3076575" cy="157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0" name="Równanie" r:id="rId4" imgW="774364" imgH="431613" progId="Equation.3">
                  <p:embed/>
                </p:oleObj>
              </mc:Choice>
              <mc:Fallback>
                <p:oleObj name="Równanie" r:id="rId4" imgW="774364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4581525"/>
                        <a:ext cx="3076575" cy="1579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129" name="Picture 3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781300"/>
            <a:ext cx="8713787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831162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Formuły średnich kroczących</a:t>
            </a:r>
          </a:p>
        </p:txBody>
      </p:sp>
      <p:sp>
        <p:nvSpPr>
          <p:cNvPr id="32771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l-PL" altLang="pl-PL" dirty="0" smtClean="0"/>
              <a:t>Zasadą jest stosowanie coraz mniejszych wag dla cen coraz wcześniejszych w stosunku do ceny bieżącej. Tylko ona ma wagę 1 </a:t>
            </a:r>
          </a:p>
          <a:p>
            <a:r>
              <a:rPr lang="pl-PL" altLang="pl-PL" dirty="0" smtClean="0"/>
              <a:t>Przy średniej kroczącej liniowo wagi zmniejszają się liniowo </a:t>
            </a:r>
          </a:p>
          <a:p>
            <a:r>
              <a:rPr lang="pl-PL" altLang="pl-PL" dirty="0" smtClean="0"/>
              <a:t>Przy średniej korzącej wykładniczej wagi zmniejszają się w coraz mniejszym tempie</a:t>
            </a:r>
            <a:endParaRPr lang="pl-PL" altLang="pl-PL" dirty="0"/>
          </a:p>
          <a:p>
            <a:pPr>
              <a:buFont typeface="Wingdings" pitchFamily="2" charset="2"/>
              <a:buNone/>
            </a:pPr>
            <a:r>
              <a:rPr lang="pl-PL" altLang="pl-PL" dirty="0"/>
              <a:t>              </a:t>
            </a:r>
          </a:p>
        </p:txBody>
      </p:sp>
      <p:sp>
        <p:nvSpPr>
          <p:cNvPr id="11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83F04-549C-4AF2-9A5E-04FE649287CD}" type="slidenum">
              <a:rPr lang="pl-PL" altLang="en-US"/>
              <a:pPr/>
              <a:t>103</a:t>
            </a:fld>
            <a:endParaRPr lang="pl-PL" altLang="en-US"/>
          </a:p>
        </p:txBody>
      </p:sp>
      <p:sp>
        <p:nvSpPr>
          <p:cNvPr id="32773" name="Rectangle 1029"/>
          <p:cNvSpPr>
            <a:spLocks noChangeArrowheads="1"/>
          </p:cNvSpPr>
          <p:nvPr/>
        </p:nvSpPr>
        <p:spPr bwMode="auto">
          <a:xfrm>
            <a:off x="0" y="0"/>
            <a:ext cx="2270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pl-PL" altLang="pl-PL" sz="1200">
                <a:cs typeface="Times New Roman" pitchFamily="18" charset="0"/>
              </a:rPr>
              <a:t> </a:t>
            </a:r>
            <a:endParaRPr lang="pl-PL" altLang="pl-PL"/>
          </a:p>
        </p:txBody>
      </p:sp>
      <p:sp>
        <p:nvSpPr>
          <p:cNvPr id="32774" name="Rectangle 1030"/>
          <p:cNvSpPr>
            <a:spLocks noChangeArrowheads="1"/>
          </p:cNvSpPr>
          <p:nvPr/>
        </p:nvSpPr>
        <p:spPr bwMode="auto">
          <a:xfrm>
            <a:off x="0" y="703263"/>
            <a:ext cx="2222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pl-PL" altLang="pl-PL" sz="1100"/>
              <a:t> </a:t>
            </a:r>
            <a:endParaRPr lang="pl-PL" altLang="pl-PL"/>
          </a:p>
        </p:txBody>
      </p:sp>
      <p:sp>
        <p:nvSpPr>
          <p:cNvPr id="32775" name="Text Box 1031"/>
          <p:cNvSpPr txBox="1">
            <a:spLocks noChangeArrowheads="1"/>
          </p:cNvSpPr>
          <p:nvPr/>
        </p:nvSpPr>
        <p:spPr bwMode="auto">
          <a:xfrm>
            <a:off x="827088" y="5949280"/>
            <a:ext cx="784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67222663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01706"/>
            <a:ext cx="7793037" cy="910431"/>
          </a:xfrm>
        </p:spPr>
        <p:txBody>
          <a:bodyPr/>
          <a:lstStyle/>
          <a:p>
            <a:r>
              <a:rPr lang="pl-PL" altLang="pl-PL" dirty="0"/>
              <a:t>Wstęga Bollingera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582470" y="1744415"/>
            <a:ext cx="8229600" cy="12525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altLang="pl-PL" sz="2100" dirty="0">
                <a:solidFill>
                  <a:schemeClr val="accent4"/>
                </a:solidFill>
              </a:rPr>
              <a:t>Konstrukcja: pod i nad linią trendu </a:t>
            </a:r>
            <a:r>
              <a:rPr lang="pl-PL" altLang="pl-PL" sz="2100" dirty="0" smtClean="0">
                <a:solidFill>
                  <a:schemeClr val="accent4"/>
                </a:solidFill>
              </a:rPr>
              <a:t>wyznaczonego </a:t>
            </a:r>
            <a:r>
              <a:rPr lang="pl-PL" altLang="pl-PL" sz="2100" dirty="0">
                <a:solidFill>
                  <a:schemeClr val="accent4"/>
                </a:solidFill>
              </a:rPr>
              <a:t>przez średnia </a:t>
            </a:r>
            <a:r>
              <a:rPr lang="pl-PL" altLang="pl-PL" sz="2100" dirty="0" smtClean="0">
                <a:solidFill>
                  <a:schemeClr val="accent4"/>
                </a:solidFill>
              </a:rPr>
              <a:t>kroczącą (linia w środku)  </a:t>
            </a:r>
            <a:r>
              <a:rPr lang="pl-PL" altLang="pl-PL" sz="2100" dirty="0">
                <a:solidFill>
                  <a:schemeClr val="accent4"/>
                </a:solidFill>
              </a:rPr>
              <a:t>wykreśla się  dwie wstęgi boczne oddalone od niego o wielokrotność odchylenia standardowego  (zwykle 1,75 </a:t>
            </a:r>
            <a:r>
              <a:rPr lang="el-GR" altLang="pl-PL" sz="2100" dirty="0">
                <a:solidFill>
                  <a:schemeClr val="accent4"/>
                </a:solidFill>
                <a:cs typeface="Arial" pitchFamily="34" charset="0"/>
              </a:rPr>
              <a:t>σ</a:t>
            </a:r>
            <a:r>
              <a:rPr lang="pl-PL" altLang="pl-PL" sz="2100" dirty="0">
                <a:solidFill>
                  <a:schemeClr val="accent4"/>
                </a:solidFill>
                <a:cs typeface="Arial" pitchFamily="34" charset="0"/>
              </a:rPr>
              <a:t>)</a:t>
            </a:r>
            <a:endParaRPr lang="el-GR" altLang="pl-PL" sz="2100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D7D12-F47D-4773-8AA1-D696AE7A9471}" type="slidenum">
              <a:rPr lang="pl-PL" altLang="en-US"/>
              <a:pPr/>
              <a:t>104</a:t>
            </a:fld>
            <a:endParaRPr lang="pl-PL" altLang="en-US"/>
          </a:p>
        </p:txBody>
      </p:sp>
      <p:pic>
        <p:nvPicPr>
          <p:cNvPr id="26626" name="Picture 2" descr="Znalezione obrazy dla zapytania wstęga bollinge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70" y="2996952"/>
            <a:ext cx="7620000" cy="378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27541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4450"/>
            <a:ext cx="8229600" cy="1368326"/>
          </a:xfrm>
        </p:spPr>
        <p:txBody>
          <a:bodyPr/>
          <a:lstStyle/>
          <a:p>
            <a:pPr algn="ctr"/>
            <a:r>
              <a:rPr lang="pl-PL" altLang="pl-PL" sz="3400" dirty="0" smtClean="0"/>
              <a:t> Model MACD</a:t>
            </a:r>
            <a:endParaRPr lang="pl-PL" altLang="pl-PL" sz="3400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83466" y="1849984"/>
            <a:ext cx="8229600" cy="237117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l-PL" altLang="pl-PL" sz="2400" dirty="0"/>
              <a:t>Konstrukcja: Wykres Składa się on z dwu linii: MACD i Sygnału. Linie te odzwierciedlają następujące wartości (w nawiasach ilość sesji zazwyczaj tu przyjmowanych):</a:t>
            </a:r>
          </a:p>
          <a:p>
            <a:pPr>
              <a:lnSpc>
                <a:spcPct val="80000"/>
              </a:lnSpc>
            </a:pPr>
            <a:r>
              <a:rPr lang="pl-PL" altLang="pl-PL" sz="2400" dirty="0"/>
              <a:t>MACD = średnia krocząca długoterminowa (26) – średnia krótkoterminowa (12)</a:t>
            </a:r>
          </a:p>
          <a:p>
            <a:pPr>
              <a:lnSpc>
                <a:spcPct val="80000"/>
              </a:lnSpc>
            </a:pPr>
            <a:r>
              <a:rPr lang="pl-PL" altLang="pl-PL" sz="2400" dirty="0"/>
              <a:t>	Sygnał = średnia krocząca wartości MACD (9) </a:t>
            </a:r>
          </a:p>
        </p:txBody>
      </p:sp>
      <p:sp>
        <p:nvSpPr>
          <p:cNvPr id="13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62D00-27D6-4D31-863D-0EDE9541C058}" type="slidenum">
              <a:rPr lang="pl-PL" altLang="en-US"/>
              <a:pPr/>
              <a:t>105</a:t>
            </a:fld>
            <a:endParaRPr lang="pl-PL" altLang="en-US"/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438806" y="3946525"/>
            <a:ext cx="820896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sz="2400" dirty="0"/>
              <a:t>Na wykresach MACD zamieszcza się także </a:t>
            </a:r>
            <a:r>
              <a:rPr lang="pl-PL" altLang="pl-PL" sz="2400" b="1" dirty="0"/>
              <a:t>Oscylator MACD </a:t>
            </a:r>
            <a:r>
              <a:rPr lang="pl-PL" altLang="pl-PL" sz="2400" dirty="0"/>
              <a:t>(zwykle w </a:t>
            </a:r>
            <a:r>
              <a:rPr lang="pl-PL" altLang="pl-PL" sz="2400" dirty="0" smtClean="0"/>
              <a:t>postaci </a:t>
            </a:r>
            <a:r>
              <a:rPr lang="pl-PL" altLang="pl-PL" sz="2400" dirty="0"/>
              <a:t>wykresu słupkowego), przedstawiający różnicę między wartością sygnału a aktualnym wskaźnikiem MACD 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7380288" y="4221163"/>
            <a:ext cx="5762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5310049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Wykres MACD</a:t>
            </a:r>
            <a:endParaRPr lang="en-US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459A-A948-40D6-9CFD-0E2DD7CAAF51}" type="slidenum">
              <a:rPr lang="pl-PL" smtClean="0"/>
              <a:t>106</a:t>
            </a:fld>
            <a:endParaRPr lang="pl-PL"/>
          </a:p>
        </p:txBody>
      </p:sp>
      <p:pic>
        <p:nvPicPr>
          <p:cNvPr id="27650" name="Picture 2" descr="Znalezione obrazy dla zapytania wykres mac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7416824" cy="459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03632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C:\Documents and Settings\Sopoćko\Moje dokumenty\Moje obrazy\Rola banku c\indicato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2656"/>
            <a:ext cx="35052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Analiza wskaźników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l-PL" altLang="pl-PL" dirty="0"/>
              <a:t>Zasady:</a:t>
            </a:r>
          </a:p>
          <a:p>
            <a:pPr lvl="1"/>
            <a:r>
              <a:rPr lang="pl-PL" altLang="pl-PL" dirty="0"/>
              <a:t>Podejmować decyzje gdy co najmniej dwa wskazują tę samą zmianę</a:t>
            </a:r>
          </a:p>
          <a:p>
            <a:pPr lvl="1"/>
            <a:r>
              <a:rPr lang="pl-PL" altLang="pl-PL" dirty="0"/>
              <a:t>Zawsze uważać na obrotu (przy małych obrotach wskazania są niemiarodajne)</a:t>
            </a:r>
          </a:p>
          <a:p>
            <a:pPr lvl="1"/>
            <a:r>
              <a:rPr lang="pl-PL" altLang="pl-PL" dirty="0"/>
              <a:t>Zawsze brać pod uwagę główny indeks giełdowy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8EF01-A78A-42BA-937D-A0483946F417}" type="slidenum">
              <a:rPr lang="pl-PL" altLang="en-US"/>
              <a:pPr/>
              <a:t>107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356210656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8640"/>
            <a:ext cx="24288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33893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pl-PL" altLang="pl-PL" dirty="0"/>
              <a:t>Podstawowe wskaźniki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061375"/>
            <a:ext cx="8435280" cy="410393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pl-PL" altLang="pl-PL" sz="2800" dirty="0"/>
              <a:t>Wskaźniki kursów „</a:t>
            </a:r>
            <a:r>
              <a:rPr lang="pl-PL" altLang="pl-PL" sz="2800" dirty="0" err="1"/>
              <a:t>blue</a:t>
            </a:r>
            <a:r>
              <a:rPr lang="pl-PL" altLang="pl-PL" sz="2800" dirty="0"/>
              <a:t> chips</a:t>
            </a:r>
            <a:r>
              <a:rPr lang="pl-PL" altLang="pl-PL" sz="2800" dirty="0" smtClean="0"/>
              <a:t>”. Obejmuje zwykle spółki z głównego indeksu giełdowego. To one kształtują zachowania większości spółek (nie odwrotnie)</a:t>
            </a:r>
            <a:endParaRPr lang="pl-PL" altLang="pl-PL" sz="2800" dirty="0"/>
          </a:p>
          <a:p>
            <a:pPr>
              <a:lnSpc>
                <a:spcPct val="90000"/>
              </a:lnSpc>
            </a:pPr>
            <a:r>
              <a:rPr lang="pl-PL" altLang="pl-PL" sz="2800" dirty="0"/>
              <a:t>Szerokość rynku - aktualna wartość skumulowanych różnic miedzy akcjami zwyżkującymi a spadającymi. </a:t>
            </a:r>
            <a:r>
              <a:rPr lang="pl-PL" altLang="pl-PL" sz="2800" dirty="0" smtClean="0"/>
              <a:t>Liczy się go następująco: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altLang="pl-PL" sz="2800" dirty="0"/>
              <a:t>	</a:t>
            </a:r>
            <a:r>
              <a:rPr lang="pl-PL" altLang="pl-PL" sz="2800" dirty="0" smtClean="0"/>
              <a:t>- oblicza się różnice między liczbą spółek zwyżkujących i 	zniżkujących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altLang="pl-PL" sz="2800" dirty="0"/>
              <a:t>	</a:t>
            </a:r>
            <a:r>
              <a:rPr lang="pl-PL" altLang="pl-PL" sz="2800" dirty="0" smtClean="0"/>
              <a:t>- otrzymana kwotę dodaje się do wartości z poprzedniej sesji</a:t>
            </a:r>
            <a:endParaRPr lang="pl-PL" altLang="pl-PL" sz="2800" dirty="0"/>
          </a:p>
          <a:p>
            <a:pPr>
              <a:lnSpc>
                <a:spcPct val="90000"/>
              </a:lnSpc>
            </a:pPr>
            <a:r>
              <a:rPr lang="pl-PL" altLang="pl-PL" sz="2800" dirty="0" smtClean="0"/>
              <a:t>Nowe </a:t>
            </a:r>
            <a:r>
              <a:rPr lang="pl-PL" altLang="pl-PL" sz="2800" dirty="0"/>
              <a:t>najwyższe, nowe najniższe. W praktyce liczy się ilość rocznych „</a:t>
            </a:r>
            <a:r>
              <a:rPr lang="pl-PL" altLang="pl-PL" sz="2800" dirty="0" err="1"/>
              <a:t>szczytowań</a:t>
            </a:r>
            <a:r>
              <a:rPr lang="pl-PL" altLang="pl-PL" sz="2800" dirty="0"/>
              <a:t>” i „dołowań” w pewnym okresie (np. w 10 ostatnich sesjach). </a:t>
            </a:r>
            <a:endParaRPr lang="pl-PL" altLang="pl-PL" sz="2800" dirty="0" smtClean="0"/>
          </a:p>
          <a:p>
            <a:pPr>
              <a:lnSpc>
                <a:spcPct val="90000"/>
              </a:lnSpc>
            </a:pPr>
            <a:r>
              <a:rPr lang="pl-PL" altLang="pl-PL" sz="2800" dirty="0" smtClean="0"/>
              <a:t>Relacja obrotów </a:t>
            </a:r>
            <a:r>
              <a:rPr lang="pl-PL" altLang="pl-PL" sz="2800" dirty="0" err="1" smtClean="0"/>
              <a:t>short</a:t>
            </a:r>
            <a:r>
              <a:rPr lang="pl-PL" altLang="pl-PL" sz="2800" dirty="0" smtClean="0"/>
              <a:t> z danej sesji do średniej z ostatniego miesiąca</a:t>
            </a:r>
          </a:p>
          <a:p>
            <a:pPr>
              <a:lnSpc>
                <a:spcPct val="90000"/>
              </a:lnSpc>
            </a:pPr>
            <a:r>
              <a:rPr lang="pl-PL" altLang="pl-PL" sz="2600" dirty="0">
                <a:solidFill>
                  <a:prstClr val="black"/>
                </a:solidFill>
              </a:rPr>
              <a:t>Relacja Cena/Zysk Jest relacją bieżącej ceny akcji do zysku spółki (nie dywidendy!), przypadającego na jedną akcję</a:t>
            </a:r>
            <a:endParaRPr lang="pl-PL" altLang="pl-PL" sz="1900" dirty="0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8359D-22E9-489E-B99A-87BD96D714F0}" type="slidenum">
              <a:rPr lang="pl-PL" altLang="en-US"/>
              <a:pPr/>
              <a:t>108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3188664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Rynek kapitałowy vs rynek pieniężny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Rynek pieniężny obejmuje walory o pierwotnej zapadalności do jednego roku</a:t>
            </a:r>
          </a:p>
          <a:p>
            <a:r>
              <a:rPr lang="pl-PL" dirty="0" smtClean="0"/>
              <a:t>Rynek kapitałowy obejmuje walory o pierwotnej zapadalności ponad jeden rok</a:t>
            </a:r>
          </a:p>
          <a:p>
            <a:r>
              <a:rPr lang="pl-PL" dirty="0" smtClean="0"/>
              <a:t>Waluty i pochodne są kategoriami spoza tego podziału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459A-A948-40D6-9CFD-0E2DD7CAAF51}" type="slidenum">
              <a:rPr lang="pl-PL" smtClean="0"/>
              <a:t>11</a:t>
            </a:fld>
            <a:endParaRPr lang="pl-PL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58112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1392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Nadzór nad rynkiem finansowym</a:t>
            </a:r>
            <a:endParaRPr lang="pl-PL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8640"/>
            <a:ext cx="1333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Na rynku kapitałowym potrzebne jest </a:t>
            </a:r>
            <a:r>
              <a:rPr lang="pl-PL" dirty="0" err="1" smtClean="0"/>
              <a:t>zczególne</a:t>
            </a:r>
            <a:r>
              <a:rPr lang="pl-PL" dirty="0" smtClean="0"/>
              <a:t>  </a:t>
            </a:r>
            <a:r>
              <a:rPr lang="pl-PL" dirty="0" err="1" smtClean="0"/>
              <a:t>zufanie</a:t>
            </a:r>
            <a:r>
              <a:rPr lang="pl-PL" dirty="0" smtClean="0"/>
              <a:t>, ze względu na znaczne inwestycje</a:t>
            </a:r>
          </a:p>
          <a:p>
            <a:r>
              <a:rPr lang="pl-PL" dirty="0" smtClean="0"/>
              <a:t>Specjalną kontrolą otacza się rynek kapitałowy</a:t>
            </a:r>
          </a:p>
          <a:p>
            <a:r>
              <a:rPr lang="pl-PL" dirty="0" smtClean="0"/>
              <a:t>Zadania </a:t>
            </a:r>
            <a:r>
              <a:rPr lang="en-AU" i="1" dirty="0" smtClean="0"/>
              <a:t>security and exchange commission</a:t>
            </a:r>
            <a:r>
              <a:rPr lang="pl-PL" i="1" dirty="0" smtClean="0"/>
              <a:t> (w Polsce KNF)</a:t>
            </a:r>
            <a:endParaRPr lang="en-AU" i="1" dirty="0" smtClean="0"/>
          </a:p>
          <a:p>
            <a:pPr marL="0" indent="0">
              <a:buNone/>
            </a:pPr>
            <a:r>
              <a:rPr lang="pl-PL" dirty="0" smtClean="0"/>
              <a:t> - kontrolowanie i legalizacja emisji</a:t>
            </a:r>
          </a:p>
          <a:p>
            <a:pPr marL="0" indent="0">
              <a:buNone/>
            </a:pPr>
            <a:r>
              <a:rPr lang="pl-PL" dirty="0"/>
              <a:t> </a:t>
            </a:r>
            <a:r>
              <a:rPr lang="pl-PL" dirty="0" smtClean="0"/>
              <a:t>- eliminacja nieuczciwych praktyk uczestników rynku </a:t>
            </a:r>
          </a:p>
          <a:p>
            <a:pPr marL="0" indent="0">
              <a:buNone/>
            </a:pPr>
            <a:r>
              <a:rPr lang="pl-PL" dirty="0"/>
              <a:t> </a:t>
            </a:r>
            <a:r>
              <a:rPr lang="pl-PL" dirty="0" smtClean="0"/>
              <a:t>- nadzór nad efektywnością działania  organizatorów obrotu (giełda, ATF, depozyt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459A-A948-40D6-9CFD-0E2DD7CAAF51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856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dirty="0" smtClean="0"/>
              <a:t>Obrót prywatny i publiczny</a:t>
            </a:r>
          </a:p>
        </p:txBody>
      </p:sp>
      <p:sp>
        <p:nvSpPr>
          <p:cNvPr id="9218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altLang="pl-PL" dirty="0" smtClean="0"/>
              <a:t>Rynek publiczny tworzy oferta publiczna, która przynajmniej w części nie jest adresowana</a:t>
            </a:r>
          </a:p>
          <a:p>
            <a:pPr eaLnBrk="1" hangingPunct="1"/>
            <a:r>
              <a:rPr lang="pl-PL" altLang="pl-PL" dirty="0" smtClean="0"/>
              <a:t> Praktycznie za emisję publiczną uważa się skierowaną do większej ilości osób niż przy emisji prywatnej (kategoria nieformalna) – tj. gdy papiery wartościowe z emisji trafiają do niewielkiej liczby wskazanych osób (do 150 osób)</a:t>
            </a:r>
          </a:p>
        </p:txBody>
      </p:sp>
      <p:sp>
        <p:nvSpPr>
          <p:cNvPr id="9219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5588084-3DEF-40F8-A8AF-25A668E7AC02}" type="slidenum">
              <a:rPr lang="pl-PL" altLang="pl-PL" sz="14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pl-PL" altLang="pl-PL" sz="1400" smtClean="0">
              <a:solidFill>
                <a:srgbClr val="000000"/>
              </a:solidFill>
            </a:endParaRP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3337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0913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4B978-879B-4EE7-AC0D-A6320CD4D998}" type="slidenum">
              <a:rPr lang="pl-PL" altLang="pl-PL"/>
              <a:pPr/>
              <a:t>14</a:t>
            </a:fld>
            <a:endParaRPr lang="pl-PL" altLang="pl-PL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Podziały rynku kapitałowego</a:t>
            </a:r>
          </a:p>
        </p:txBody>
      </p:sp>
      <p:grpSp>
        <p:nvGrpSpPr>
          <p:cNvPr id="12292" name="Group 4"/>
          <p:cNvGrpSpPr>
            <a:grpSpLocks/>
          </p:cNvGrpSpPr>
          <p:nvPr/>
        </p:nvGrpSpPr>
        <p:grpSpPr bwMode="auto">
          <a:xfrm>
            <a:off x="1692275" y="2133600"/>
            <a:ext cx="5372100" cy="3429000"/>
            <a:chOff x="2205" y="8183"/>
            <a:chExt cx="6768" cy="4320"/>
          </a:xfrm>
        </p:grpSpPr>
        <p:sp>
          <p:nvSpPr>
            <p:cNvPr id="12293" name="Text Box 5"/>
            <p:cNvSpPr txBox="1">
              <a:spLocks noChangeArrowheads="1"/>
            </p:cNvSpPr>
            <p:nvPr/>
          </p:nvSpPr>
          <p:spPr bwMode="auto">
            <a:xfrm>
              <a:off x="7389" y="9911"/>
              <a:ext cx="1584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l-PL" altLang="pl-PL" sz="1200">
                  <a:latin typeface="Arial" charset="0"/>
                </a:rPr>
                <a:t>r. giełdowy</a:t>
              </a:r>
              <a:endParaRPr lang="pl-PL" altLang="pl-PL">
                <a:latin typeface="Arial" charset="0"/>
              </a:endParaRPr>
            </a:p>
          </p:txBody>
        </p:sp>
        <p:sp>
          <p:nvSpPr>
            <p:cNvPr id="12294" name="Text Box 6"/>
            <p:cNvSpPr txBox="1">
              <a:spLocks noChangeArrowheads="1"/>
            </p:cNvSpPr>
            <p:nvPr/>
          </p:nvSpPr>
          <p:spPr bwMode="auto">
            <a:xfrm>
              <a:off x="7389" y="10775"/>
              <a:ext cx="1584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l-PL" altLang="pl-PL" sz="1200">
                  <a:latin typeface="Arial" charset="0"/>
                </a:rPr>
                <a:t>r. pozagiełdowy</a:t>
              </a:r>
              <a:endParaRPr lang="pl-PL" altLang="pl-PL">
                <a:latin typeface="Arial" charset="0"/>
              </a:endParaRPr>
            </a:p>
          </p:txBody>
        </p:sp>
        <p:sp>
          <p:nvSpPr>
            <p:cNvPr id="12295" name="Text Box 7"/>
            <p:cNvSpPr txBox="1">
              <a:spLocks noChangeArrowheads="1"/>
            </p:cNvSpPr>
            <p:nvPr/>
          </p:nvSpPr>
          <p:spPr bwMode="auto">
            <a:xfrm>
              <a:off x="3933" y="11495"/>
              <a:ext cx="1440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pl-PL" altLang="pl-PL" sz="1200">
                  <a:latin typeface="Arial" charset="0"/>
                </a:rPr>
                <a:t>r. regulowany</a:t>
              </a:r>
              <a:endParaRPr lang="pl-PL" altLang="pl-PL">
                <a:latin typeface="Arial" charset="0"/>
              </a:endParaRPr>
            </a:p>
          </p:txBody>
        </p:sp>
        <p:sp>
          <p:nvSpPr>
            <p:cNvPr id="12296" name="Text Box 8"/>
            <p:cNvSpPr txBox="1">
              <a:spLocks noChangeArrowheads="1"/>
            </p:cNvSpPr>
            <p:nvPr/>
          </p:nvSpPr>
          <p:spPr bwMode="auto">
            <a:xfrm>
              <a:off x="5661" y="11495"/>
              <a:ext cx="1584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pl-PL" altLang="pl-PL" sz="1100">
                  <a:latin typeface="Arial" charset="0"/>
                </a:rPr>
                <a:t>r. nieregulowany</a:t>
              </a:r>
            </a:p>
          </p:txBody>
        </p:sp>
        <p:sp>
          <p:nvSpPr>
            <p:cNvPr id="12297" name="Text Box 9"/>
            <p:cNvSpPr txBox="1">
              <a:spLocks noChangeArrowheads="1"/>
            </p:cNvSpPr>
            <p:nvPr/>
          </p:nvSpPr>
          <p:spPr bwMode="auto">
            <a:xfrm>
              <a:off x="2205" y="10775"/>
              <a:ext cx="1440" cy="4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l-PL" altLang="pl-PL" sz="1200">
                  <a:latin typeface="Arial" charset="0"/>
                </a:rPr>
                <a:t>r. terminowy</a:t>
              </a:r>
              <a:endParaRPr lang="pl-PL" altLang="pl-PL">
                <a:latin typeface="Arial" charset="0"/>
              </a:endParaRPr>
            </a:p>
          </p:txBody>
        </p:sp>
        <p:sp>
          <p:nvSpPr>
            <p:cNvPr id="12298" name="Text Box 10"/>
            <p:cNvSpPr txBox="1">
              <a:spLocks noChangeArrowheads="1"/>
            </p:cNvSpPr>
            <p:nvPr/>
          </p:nvSpPr>
          <p:spPr bwMode="auto">
            <a:xfrm>
              <a:off x="2205" y="9911"/>
              <a:ext cx="1440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l-PL" altLang="pl-PL" sz="1200">
                  <a:latin typeface="Arial" charset="0"/>
                </a:rPr>
                <a:t>r. kasowy</a:t>
              </a:r>
              <a:endParaRPr lang="pl-PL" altLang="pl-PL">
                <a:latin typeface="Arial" charset="0"/>
              </a:endParaRPr>
            </a:p>
          </p:txBody>
        </p:sp>
        <p:sp>
          <p:nvSpPr>
            <p:cNvPr id="12299" name="Text Box 11"/>
            <p:cNvSpPr txBox="1">
              <a:spLocks noChangeArrowheads="1"/>
            </p:cNvSpPr>
            <p:nvPr/>
          </p:nvSpPr>
          <p:spPr bwMode="auto">
            <a:xfrm>
              <a:off x="3933" y="9191"/>
              <a:ext cx="1440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l-PL" altLang="pl-PL" sz="1200">
                  <a:latin typeface="Arial" charset="0"/>
                </a:rPr>
                <a:t>r. pierwotny</a:t>
              </a:r>
              <a:endParaRPr lang="pl-PL" altLang="pl-PL">
                <a:latin typeface="Arial" charset="0"/>
              </a:endParaRPr>
            </a:p>
          </p:txBody>
        </p:sp>
        <p:sp>
          <p:nvSpPr>
            <p:cNvPr id="12300" name="Text Box 12"/>
            <p:cNvSpPr txBox="1">
              <a:spLocks noChangeArrowheads="1"/>
            </p:cNvSpPr>
            <p:nvPr/>
          </p:nvSpPr>
          <p:spPr bwMode="auto">
            <a:xfrm>
              <a:off x="5661" y="9191"/>
              <a:ext cx="1440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l-PL" altLang="pl-PL" sz="1200">
                  <a:latin typeface="Arial" charset="0"/>
                </a:rPr>
                <a:t>r. wtórny</a:t>
              </a:r>
              <a:endParaRPr lang="pl-PL" altLang="pl-PL">
                <a:latin typeface="Arial" charset="0"/>
              </a:endParaRPr>
            </a:p>
          </p:txBody>
        </p:sp>
        <p:sp>
          <p:nvSpPr>
            <p:cNvPr id="12301" name="Oval 13"/>
            <p:cNvSpPr>
              <a:spLocks noChangeArrowheads="1"/>
            </p:cNvSpPr>
            <p:nvPr/>
          </p:nvSpPr>
          <p:spPr bwMode="auto">
            <a:xfrm>
              <a:off x="4077" y="9767"/>
              <a:ext cx="2880" cy="158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2302" name="Line 14"/>
            <p:cNvSpPr>
              <a:spLocks noChangeShapeType="1"/>
            </p:cNvSpPr>
            <p:nvPr/>
          </p:nvSpPr>
          <p:spPr bwMode="auto">
            <a:xfrm>
              <a:off x="5517" y="8183"/>
              <a:ext cx="1" cy="43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2303" name="Line 15"/>
          <p:cNvSpPr>
            <a:spLocks noChangeShapeType="1"/>
          </p:cNvSpPr>
          <p:nvPr/>
        </p:nvSpPr>
        <p:spPr bwMode="auto">
          <a:xfrm>
            <a:off x="1619250" y="4005263"/>
            <a:ext cx="59055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3563938" y="3716338"/>
            <a:ext cx="15128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altLang="pl-PL" sz="1600">
                <a:latin typeface="Arial" charset="0"/>
              </a:rPr>
              <a:t>RYNEK KAPITAŁOWY</a:t>
            </a:r>
          </a:p>
        </p:txBody>
      </p:sp>
    </p:spTree>
    <p:extLst>
      <p:ext uri="{BB962C8B-B14F-4D97-AF65-F5344CB8AC3E}">
        <p14:creationId xmlns:p14="http://schemas.microsoft.com/office/powerpoint/2010/main" val="583238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E8432-C97D-4EDC-90F9-792E92CE5617}" type="slidenum">
              <a:rPr lang="pl-PL" altLang="pl-PL"/>
              <a:pPr/>
              <a:t>15</a:t>
            </a:fld>
            <a:endParaRPr lang="pl-PL" altLang="pl-PL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916832"/>
            <a:ext cx="7772536" cy="432048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pl-PL" altLang="pl-PL" sz="2800" dirty="0"/>
              <a:t>Rynkiem pierwotnym nazywamy transakcje, w których występuje proces objęcia papiery wartościowych. Wszystkie pozostałe transakcje obejmuje rynek wtórny </a:t>
            </a:r>
          </a:p>
          <a:p>
            <a:pPr>
              <a:lnSpc>
                <a:spcPct val="90000"/>
              </a:lnSpc>
            </a:pPr>
            <a:r>
              <a:rPr lang="pl-PL" altLang="pl-PL" sz="2800" dirty="0"/>
              <a:t>Rynek regulowany – obrót publiczny objęty regulacjami Wspólnoty tworzącymi jednolity, ponadnarodowy rynek papierów </a:t>
            </a:r>
            <a:r>
              <a:rPr lang="pl-PL" altLang="pl-PL" sz="2800" dirty="0" smtClean="0"/>
              <a:t>wartościowych</a:t>
            </a:r>
            <a:r>
              <a:rPr lang="pl-PL" altLang="pl-PL" sz="2800" dirty="0"/>
              <a:t>. Pozostały </a:t>
            </a:r>
            <a:r>
              <a:rPr lang="pl-PL" altLang="pl-PL" sz="2800" dirty="0" smtClean="0"/>
              <a:t>rynek (także publiczny) – nieregulowany</a:t>
            </a:r>
          </a:p>
          <a:p>
            <a:pPr>
              <a:lnSpc>
                <a:spcPct val="90000"/>
              </a:lnSpc>
            </a:pPr>
            <a:r>
              <a:rPr lang="pl-PL" altLang="pl-PL" sz="2800" dirty="0" smtClean="0"/>
              <a:t>Na rynku nieregulowanym wystarczy memorandum informacyjne, kapitalizacja spółki może być mniejsza niż 15 mln euro</a:t>
            </a:r>
            <a:endParaRPr lang="pl-PL" altLang="pl-PL" sz="2800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Podziały rynku kapitałowego cd.</a:t>
            </a:r>
          </a:p>
        </p:txBody>
      </p:sp>
    </p:spTree>
    <p:extLst>
      <p:ext uri="{BB962C8B-B14F-4D97-AF65-F5344CB8AC3E}">
        <p14:creationId xmlns:p14="http://schemas.microsoft.com/office/powerpoint/2010/main" val="3465014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C:\Documents and Settings\Sopoćko\Moje dokumenty\Moje obrazy\Rola banku c\oce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157192"/>
            <a:ext cx="4445496" cy="165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6301-07A1-449C-8DCF-72E6CE1F1808}" type="slidenum">
              <a:rPr lang="pl-PL" altLang="pl-PL"/>
              <a:pPr/>
              <a:t>16</a:t>
            </a:fld>
            <a:endParaRPr lang="pl-PL" altLang="pl-PL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Podziały rynku kapitałowego cd.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8839200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l-PL" altLang="pl-PL" sz="2800" dirty="0"/>
              <a:t>Rynek giełdowy prowadzą spółki, które z założenia mają zapewnić</a:t>
            </a:r>
            <a:r>
              <a:rPr lang="pl-PL" altLang="pl-PL" sz="2400" dirty="0"/>
              <a:t>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l-PL" altLang="pl-PL" sz="2000" dirty="0"/>
              <a:t>	- rzetelność obrotu i rozliczenia (na giełdzie nie ma problemu nierzetelnych dostawców i płatników, tzn. nie ma ryzyka kredytowego)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l-PL" altLang="pl-PL" sz="2000" dirty="0"/>
              <a:t>	- płynność i koncentrację obrotu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l-PL" altLang="pl-PL" sz="2000" dirty="0"/>
              <a:t>	- efektywność transakcji  (giełda zapewnia, by w danych warunkach transakcja została dokonana po najlepszej cenie)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l-PL" altLang="pl-PL" sz="2000" dirty="0"/>
              <a:t>	- troskę o  skuteczne działanie „niewidzialnej ręki rynku” (wymóg rozproszenia akcji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pl-PL" altLang="pl-PL" sz="2800" dirty="0"/>
              <a:t>Rynek pozagiełdowy obejmują </a:t>
            </a:r>
            <a:r>
              <a:rPr lang="pl-PL" altLang="pl-PL" sz="2800" dirty="0" smtClean="0"/>
              <a:t>także różne </a:t>
            </a:r>
            <a:r>
              <a:rPr lang="pl-PL" altLang="pl-PL" sz="2800" dirty="0"/>
              <a:t>formy rynku zorganizowanego </a:t>
            </a:r>
            <a:r>
              <a:rPr lang="pl-PL" altLang="pl-PL" sz="2800" dirty="0" smtClean="0"/>
              <a:t>-(</a:t>
            </a:r>
            <a:r>
              <a:rPr lang="pl-PL" altLang="pl-PL" sz="2800" i="1" dirty="0" err="1"/>
              <a:t>Multilateral</a:t>
            </a:r>
            <a:r>
              <a:rPr lang="pl-PL" altLang="pl-PL" sz="2800" i="1" dirty="0"/>
              <a:t> Trade </a:t>
            </a:r>
            <a:r>
              <a:rPr lang="pl-PL" altLang="pl-PL" sz="2800" i="1" dirty="0" err="1"/>
              <a:t>Facility</a:t>
            </a:r>
            <a:r>
              <a:rPr lang="pl-PL" altLang="pl-PL" sz="2800" dirty="0"/>
              <a:t>)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pl-PL" altLang="pl-PL" sz="2800" dirty="0" smtClean="0"/>
              <a:t>i </a:t>
            </a:r>
            <a:r>
              <a:rPr lang="pl-PL" altLang="pl-PL" sz="2800" dirty="0"/>
              <a:t>niezorganizowanego</a:t>
            </a:r>
          </a:p>
        </p:txBody>
      </p:sp>
    </p:spTree>
    <p:extLst>
      <p:ext uri="{BB962C8B-B14F-4D97-AF65-F5344CB8AC3E}">
        <p14:creationId xmlns:p14="http://schemas.microsoft.com/office/powerpoint/2010/main" val="1309107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C:\Documents and Settings\Sopoćko\Moje dokumenty\Moje obrazy\Rola banku c\cash-register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38200"/>
            <a:ext cx="470852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F1F36-108D-4B44-A4EF-BE2C276F42A9}" type="slidenum">
              <a:rPr lang="pl-PL" altLang="pl-PL"/>
              <a:pPr/>
              <a:t>17</a:t>
            </a:fld>
            <a:endParaRPr lang="pl-PL" altLang="pl-PL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Podziały rynku kapitałowego cd.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743200"/>
            <a:ext cx="77724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l-PL" altLang="pl-PL" sz="2800"/>
              <a:t>Rynek kasowy – gdzie rozliczenie następuje bezpośrednio po dokonaniu transakcji (co najwyżej w okresie tzw. „daty waluty”)</a:t>
            </a:r>
          </a:p>
          <a:p>
            <a:pPr>
              <a:lnSpc>
                <a:spcPct val="80000"/>
              </a:lnSpc>
            </a:pPr>
            <a:r>
              <a:rPr lang="pl-PL" altLang="pl-PL" sz="2800"/>
              <a:t>Rynek terminowy – gdzie występuje wyraźne oddzielenie w czasie  transakcji (umowy kupna-sprzedaży) od jej rozliczenia (dostawy i zapłaty)</a:t>
            </a:r>
          </a:p>
          <a:p>
            <a:pPr>
              <a:lnSpc>
                <a:spcPct val="80000"/>
              </a:lnSpc>
            </a:pPr>
            <a:r>
              <a:rPr lang="pl-PL" altLang="pl-PL" sz="2800"/>
              <a:t>Rynek kapitałowy – obejmuje emisje i obrót walorami o okresie życia przekraczającym 1 rok. Emisje o krótszym </a:t>
            </a:r>
            <a:r>
              <a:rPr lang="pl-PL" altLang="pl-PL" sz="2800" i="1"/>
              <a:t>life time</a:t>
            </a:r>
            <a:r>
              <a:rPr lang="pl-PL" altLang="pl-PL" sz="2800"/>
              <a:t> należą do rynku pieniężnego</a:t>
            </a:r>
          </a:p>
          <a:p>
            <a:pPr>
              <a:lnSpc>
                <a:spcPct val="80000"/>
              </a:lnSpc>
            </a:pPr>
            <a:endParaRPr lang="pl-PL" altLang="pl-PL" sz="2800"/>
          </a:p>
          <a:p>
            <a:pPr>
              <a:lnSpc>
                <a:spcPct val="80000"/>
              </a:lnSpc>
            </a:pPr>
            <a:endParaRPr lang="pl-PL" altLang="pl-PL" sz="2800"/>
          </a:p>
        </p:txBody>
      </p:sp>
    </p:spTree>
    <p:extLst>
      <p:ext uri="{BB962C8B-B14F-4D97-AF65-F5344CB8AC3E}">
        <p14:creationId xmlns:p14="http://schemas.microsoft.com/office/powerpoint/2010/main" val="3681995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7E25-6525-46AD-8187-B7F57937BD7D}" type="slidenum">
              <a:rPr lang="pl-PL" altLang="pl-PL"/>
              <a:pPr/>
              <a:t>18</a:t>
            </a:fld>
            <a:endParaRPr lang="pl-PL" altLang="pl-PL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Papiery rynku kasowego</a:t>
            </a:r>
          </a:p>
        </p:txBody>
      </p:sp>
      <p:grpSp>
        <p:nvGrpSpPr>
          <p:cNvPr id="17412" name="Group 4"/>
          <p:cNvGrpSpPr>
            <a:grpSpLocks/>
          </p:cNvGrpSpPr>
          <p:nvPr/>
        </p:nvGrpSpPr>
        <p:grpSpPr bwMode="auto">
          <a:xfrm>
            <a:off x="179388" y="1916113"/>
            <a:ext cx="8713787" cy="3673475"/>
            <a:chOff x="157" y="4105"/>
            <a:chExt cx="11160" cy="4807"/>
          </a:xfrm>
        </p:grpSpPr>
        <p:sp>
          <p:nvSpPr>
            <p:cNvPr id="17413" name="Text Box 5"/>
            <p:cNvSpPr txBox="1">
              <a:spLocks noChangeArrowheads="1"/>
            </p:cNvSpPr>
            <p:nvPr/>
          </p:nvSpPr>
          <p:spPr bwMode="auto">
            <a:xfrm>
              <a:off x="3757" y="4105"/>
              <a:ext cx="360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l-PL" altLang="pl-PL" sz="1200">
                  <a:latin typeface="Arial" charset="0"/>
                </a:rPr>
                <a:t>Rynek kasowy</a:t>
              </a:r>
              <a:endParaRPr lang="pl-PL" altLang="pl-PL">
                <a:latin typeface="Arial" charset="0"/>
              </a:endParaRPr>
            </a:p>
          </p:txBody>
        </p:sp>
        <p:sp>
          <p:nvSpPr>
            <p:cNvPr id="17414" name="Text Box 6"/>
            <p:cNvSpPr txBox="1">
              <a:spLocks noChangeArrowheads="1"/>
            </p:cNvSpPr>
            <p:nvPr/>
          </p:nvSpPr>
          <p:spPr bwMode="auto">
            <a:xfrm>
              <a:off x="877" y="5365"/>
              <a:ext cx="414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l-PL" altLang="pl-PL" sz="1200">
                  <a:latin typeface="Arial" charset="0"/>
                </a:rPr>
                <a:t>Rynek instrumentów udziałowych</a:t>
              </a:r>
              <a:endParaRPr lang="pl-PL" altLang="pl-PL">
                <a:latin typeface="Arial" charset="0"/>
              </a:endParaRPr>
            </a:p>
          </p:txBody>
        </p:sp>
        <p:sp>
          <p:nvSpPr>
            <p:cNvPr id="17415" name="Text Box 7"/>
            <p:cNvSpPr txBox="1">
              <a:spLocks noChangeArrowheads="1"/>
            </p:cNvSpPr>
            <p:nvPr/>
          </p:nvSpPr>
          <p:spPr bwMode="auto">
            <a:xfrm>
              <a:off x="6277" y="5365"/>
              <a:ext cx="450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l-PL" altLang="pl-PL" sz="1200">
                  <a:latin typeface="Arial" charset="0"/>
                </a:rPr>
                <a:t>Rynek instrumentów dłużnych</a:t>
              </a:r>
              <a:endParaRPr lang="pl-PL" altLang="pl-PL">
                <a:latin typeface="Arial" charset="0"/>
              </a:endParaRPr>
            </a:p>
          </p:txBody>
        </p:sp>
        <p:sp>
          <p:nvSpPr>
            <p:cNvPr id="17416" name="Line 8"/>
            <p:cNvSpPr>
              <a:spLocks noChangeShapeType="1"/>
            </p:cNvSpPr>
            <p:nvPr/>
          </p:nvSpPr>
          <p:spPr bwMode="auto">
            <a:xfrm>
              <a:off x="8437" y="5905"/>
              <a:ext cx="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7417" name="Text Box 9"/>
            <p:cNvSpPr txBox="1">
              <a:spLocks noChangeArrowheads="1"/>
            </p:cNvSpPr>
            <p:nvPr/>
          </p:nvSpPr>
          <p:spPr bwMode="auto">
            <a:xfrm>
              <a:off x="1417" y="6445"/>
              <a:ext cx="234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l-PL" altLang="pl-PL" sz="1200">
                  <a:latin typeface="Arial" charset="0"/>
                </a:rPr>
                <a:t>akcje</a:t>
              </a:r>
              <a:endParaRPr lang="pl-PL" altLang="pl-PL">
                <a:latin typeface="Arial" charset="0"/>
              </a:endParaRPr>
            </a:p>
          </p:txBody>
        </p:sp>
        <p:sp>
          <p:nvSpPr>
            <p:cNvPr id="17418" name="Text Box 10"/>
            <p:cNvSpPr txBox="1">
              <a:spLocks noChangeArrowheads="1"/>
            </p:cNvSpPr>
            <p:nvPr/>
          </p:nvSpPr>
          <p:spPr bwMode="auto">
            <a:xfrm>
              <a:off x="6457" y="6392"/>
              <a:ext cx="342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l-PL" altLang="pl-PL" sz="1200">
                  <a:latin typeface="Arial" charset="0"/>
                </a:rPr>
                <a:t>Bony, obligacje, REPO, RREPO</a:t>
              </a:r>
              <a:endParaRPr lang="pl-PL" altLang="pl-PL">
                <a:latin typeface="Arial" charset="0"/>
              </a:endParaRPr>
            </a:p>
          </p:txBody>
        </p:sp>
        <p:sp>
          <p:nvSpPr>
            <p:cNvPr id="17419" name="Line 11"/>
            <p:cNvSpPr>
              <a:spLocks noChangeShapeType="1"/>
            </p:cNvSpPr>
            <p:nvPr/>
          </p:nvSpPr>
          <p:spPr bwMode="auto">
            <a:xfrm flipH="1">
              <a:off x="2137" y="5905"/>
              <a:ext cx="360" cy="16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7420" name="Text Box 12"/>
            <p:cNvSpPr txBox="1">
              <a:spLocks noChangeArrowheads="1"/>
            </p:cNvSpPr>
            <p:nvPr/>
          </p:nvSpPr>
          <p:spPr bwMode="auto">
            <a:xfrm>
              <a:off x="1417" y="7525"/>
              <a:ext cx="252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l-PL" altLang="pl-PL" sz="1200">
                  <a:latin typeface="Arial" charset="0"/>
                </a:rPr>
                <a:t>Pozostałe</a:t>
              </a:r>
              <a:endParaRPr lang="pl-PL" altLang="pl-PL">
                <a:latin typeface="Arial" charset="0"/>
              </a:endParaRPr>
            </a:p>
          </p:txBody>
        </p:sp>
        <p:sp>
          <p:nvSpPr>
            <p:cNvPr id="17421" name="Line 13"/>
            <p:cNvSpPr>
              <a:spLocks noChangeShapeType="1"/>
            </p:cNvSpPr>
            <p:nvPr/>
          </p:nvSpPr>
          <p:spPr bwMode="auto">
            <a:xfrm>
              <a:off x="8437" y="5905"/>
              <a:ext cx="360" cy="16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7422" name="Text Box 14"/>
            <p:cNvSpPr txBox="1">
              <a:spLocks noChangeArrowheads="1"/>
            </p:cNvSpPr>
            <p:nvPr/>
          </p:nvSpPr>
          <p:spPr bwMode="auto">
            <a:xfrm>
              <a:off x="6637" y="7472"/>
              <a:ext cx="288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l-PL" altLang="pl-PL" sz="1200">
                  <a:latin typeface="Arial" charset="0"/>
                </a:rPr>
                <a:t>Pozostałe</a:t>
              </a:r>
              <a:endParaRPr lang="pl-PL" altLang="pl-PL">
                <a:latin typeface="Arial" charset="0"/>
              </a:endParaRPr>
            </a:p>
          </p:txBody>
        </p:sp>
        <p:sp>
          <p:nvSpPr>
            <p:cNvPr id="17423" name="Text Box 15"/>
            <p:cNvSpPr txBox="1">
              <a:spLocks noChangeArrowheads="1"/>
            </p:cNvSpPr>
            <p:nvPr/>
          </p:nvSpPr>
          <p:spPr bwMode="auto">
            <a:xfrm>
              <a:off x="157" y="8372"/>
              <a:ext cx="180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pl-PL" altLang="pl-PL" sz="1200">
                  <a:latin typeface="Arial" charset="0"/>
                </a:rPr>
                <a:t>Kwity depoz..</a:t>
              </a:r>
              <a:endParaRPr lang="pl-PL" altLang="pl-PL">
                <a:latin typeface="Arial" charset="0"/>
              </a:endParaRPr>
            </a:p>
          </p:txBody>
        </p:sp>
        <p:sp>
          <p:nvSpPr>
            <p:cNvPr id="17424" name="Text Box 16"/>
            <p:cNvSpPr txBox="1">
              <a:spLocks noChangeArrowheads="1"/>
            </p:cNvSpPr>
            <p:nvPr/>
          </p:nvSpPr>
          <p:spPr bwMode="auto">
            <a:xfrm>
              <a:off x="2317" y="8372"/>
              <a:ext cx="180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pl-PL" altLang="pl-PL" sz="1200">
                  <a:latin typeface="Arial" charset="0"/>
                </a:rPr>
                <a:t>Jednostki udz.</a:t>
              </a:r>
              <a:endParaRPr lang="pl-PL" altLang="pl-PL">
                <a:latin typeface="Arial" charset="0"/>
              </a:endParaRPr>
            </a:p>
          </p:txBody>
        </p:sp>
        <p:sp>
          <p:nvSpPr>
            <p:cNvPr id="17425" name="Text Box 17"/>
            <p:cNvSpPr txBox="1">
              <a:spLocks noChangeArrowheads="1"/>
            </p:cNvSpPr>
            <p:nvPr/>
          </p:nvSpPr>
          <p:spPr bwMode="auto">
            <a:xfrm>
              <a:off x="4297" y="8372"/>
              <a:ext cx="162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pl-PL" altLang="pl-PL" sz="1200">
                  <a:latin typeface="Arial" charset="0"/>
                </a:rPr>
                <a:t>Jedn. Indeks. </a:t>
              </a:r>
              <a:endParaRPr lang="pl-PL" altLang="pl-PL">
                <a:latin typeface="Arial" charset="0"/>
              </a:endParaRPr>
            </a:p>
          </p:txBody>
        </p:sp>
        <p:sp>
          <p:nvSpPr>
            <p:cNvPr id="17426" name="Text Box 18"/>
            <p:cNvSpPr txBox="1">
              <a:spLocks noChangeArrowheads="1"/>
            </p:cNvSpPr>
            <p:nvPr/>
          </p:nvSpPr>
          <p:spPr bwMode="auto">
            <a:xfrm>
              <a:off x="6097" y="8372"/>
              <a:ext cx="162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l-PL" altLang="pl-PL" sz="1200">
                  <a:latin typeface="Arial" charset="0"/>
                </a:rPr>
                <a:t>Cert. dep.</a:t>
              </a:r>
              <a:endParaRPr lang="pl-PL" altLang="pl-PL">
                <a:latin typeface="Arial" charset="0"/>
              </a:endParaRPr>
            </a:p>
          </p:txBody>
        </p:sp>
        <p:sp>
          <p:nvSpPr>
            <p:cNvPr id="17427" name="Text Box 19"/>
            <p:cNvSpPr txBox="1">
              <a:spLocks noChangeArrowheads="1"/>
            </p:cNvSpPr>
            <p:nvPr/>
          </p:nvSpPr>
          <p:spPr bwMode="auto">
            <a:xfrm>
              <a:off x="7897" y="8372"/>
              <a:ext cx="216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pl-PL" altLang="pl-PL" sz="1200">
                  <a:latin typeface="Arial" charset="0"/>
                </a:rPr>
                <a:t>D. listy  zastawne</a:t>
              </a:r>
              <a:endParaRPr lang="pl-PL" altLang="pl-PL">
                <a:latin typeface="Arial" charset="0"/>
              </a:endParaRPr>
            </a:p>
          </p:txBody>
        </p:sp>
        <p:sp>
          <p:nvSpPr>
            <p:cNvPr id="17428" name="Line 20"/>
            <p:cNvSpPr>
              <a:spLocks noChangeShapeType="1"/>
            </p:cNvSpPr>
            <p:nvPr/>
          </p:nvSpPr>
          <p:spPr bwMode="auto">
            <a:xfrm flipH="1">
              <a:off x="1237" y="8012"/>
              <a:ext cx="72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7429" name="Line 21"/>
            <p:cNvSpPr>
              <a:spLocks noChangeShapeType="1"/>
            </p:cNvSpPr>
            <p:nvPr/>
          </p:nvSpPr>
          <p:spPr bwMode="auto">
            <a:xfrm>
              <a:off x="2497" y="8012"/>
              <a:ext cx="36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7430" name="Line 22"/>
            <p:cNvSpPr>
              <a:spLocks noChangeShapeType="1"/>
            </p:cNvSpPr>
            <p:nvPr/>
          </p:nvSpPr>
          <p:spPr bwMode="auto">
            <a:xfrm>
              <a:off x="3577" y="8012"/>
              <a:ext cx="144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7431" name="Line 23"/>
            <p:cNvSpPr>
              <a:spLocks noChangeShapeType="1"/>
            </p:cNvSpPr>
            <p:nvPr/>
          </p:nvSpPr>
          <p:spPr bwMode="auto">
            <a:xfrm flipH="1">
              <a:off x="6817" y="8012"/>
              <a:ext cx="72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7432" name="Line 24"/>
            <p:cNvSpPr>
              <a:spLocks noChangeShapeType="1"/>
            </p:cNvSpPr>
            <p:nvPr/>
          </p:nvSpPr>
          <p:spPr bwMode="auto">
            <a:xfrm>
              <a:off x="8077" y="8012"/>
              <a:ext cx="72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7433" name="Text Box 25"/>
            <p:cNvSpPr txBox="1">
              <a:spLocks noChangeArrowheads="1"/>
            </p:cNvSpPr>
            <p:nvPr/>
          </p:nvSpPr>
          <p:spPr bwMode="auto">
            <a:xfrm>
              <a:off x="10237" y="8372"/>
              <a:ext cx="108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pl-PL" altLang="pl-PL" sz="1200">
                  <a:latin typeface="Arial" charset="0"/>
                </a:rPr>
                <a:t>weksle</a:t>
              </a:r>
              <a:endParaRPr lang="pl-PL" altLang="pl-PL">
                <a:latin typeface="Arial" charset="0"/>
              </a:endParaRPr>
            </a:p>
          </p:txBody>
        </p:sp>
        <p:sp>
          <p:nvSpPr>
            <p:cNvPr id="17434" name="Line 26"/>
            <p:cNvSpPr>
              <a:spLocks noChangeShapeType="1"/>
            </p:cNvSpPr>
            <p:nvPr/>
          </p:nvSpPr>
          <p:spPr bwMode="auto">
            <a:xfrm>
              <a:off x="8797" y="8012"/>
              <a:ext cx="180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7435" name="Line 27"/>
            <p:cNvSpPr>
              <a:spLocks noChangeShapeType="1"/>
            </p:cNvSpPr>
            <p:nvPr/>
          </p:nvSpPr>
          <p:spPr bwMode="auto">
            <a:xfrm flipH="1">
              <a:off x="3037" y="4645"/>
              <a:ext cx="252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7436" name="Line 28"/>
            <p:cNvSpPr>
              <a:spLocks noChangeShapeType="1"/>
            </p:cNvSpPr>
            <p:nvPr/>
          </p:nvSpPr>
          <p:spPr bwMode="auto">
            <a:xfrm>
              <a:off x="5557" y="4645"/>
              <a:ext cx="306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7437" name="Line 29"/>
            <p:cNvSpPr>
              <a:spLocks noChangeShapeType="1"/>
            </p:cNvSpPr>
            <p:nvPr/>
          </p:nvSpPr>
          <p:spPr bwMode="auto">
            <a:xfrm>
              <a:off x="2497" y="5905"/>
              <a:ext cx="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276" y="1003686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6647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D1F8A-7C94-458C-9D7D-07761217FE62}" type="slidenum">
              <a:rPr lang="pl-PL" altLang="pl-PL"/>
              <a:pPr/>
              <a:t>19</a:t>
            </a:fld>
            <a:endParaRPr lang="pl-PL" altLang="pl-PL"/>
          </a:p>
        </p:txBody>
      </p:sp>
      <p:pic>
        <p:nvPicPr>
          <p:cNvPr id="18436" name="Picture 4" descr="C:\Documents and Settings\Sopoćko\Moje dokumenty\Moje obrazy\Rola banku c\bond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85800"/>
            <a:ext cx="3705225" cy="216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Instrumenty dłużne i udziałowe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631238" cy="5029200"/>
          </a:xfrm>
        </p:spPr>
        <p:txBody>
          <a:bodyPr/>
          <a:lstStyle/>
          <a:p>
            <a:r>
              <a:rPr lang="pl-PL" altLang="pl-PL" sz="2800"/>
              <a:t>instrumenty udziałowe</a:t>
            </a:r>
          </a:p>
          <a:p>
            <a:pPr>
              <a:buFont typeface="Wingdings" pitchFamily="2" charset="2"/>
              <a:buNone/>
            </a:pPr>
            <a:r>
              <a:rPr lang="pl-PL" altLang="pl-PL" sz="2800"/>
              <a:t> (akcje , tzw. kwity depo- </a:t>
            </a:r>
          </a:p>
          <a:p>
            <a:pPr>
              <a:buFont typeface="Wingdings" pitchFamily="2" charset="2"/>
              <a:buNone/>
            </a:pPr>
            <a:r>
              <a:rPr lang="pl-PL" altLang="pl-PL" sz="2800"/>
              <a:t>zytowe jednostki uczestnictwa, certyfikaty itp.), tj. zbywalne prawa uczestnictwa we własności</a:t>
            </a:r>
          </a:p>
          <a:p>
            <a:r>
              <a:rPr lang="pl-PL" altLang="pl-PL" sz="2800"/>
              <a:t>instrumenty dłużne (bony, obligacje, certyfikaty depozytowe, weksle), tj. zbywalne należności, które uregulowane zostaną w określonym terminie i z określonym wynagrodzeniem (odsetki i itd.) dla wierzyciela.</a:t>
            </a:r>
          </a:p>
        </p:txBody>
      </p:sp>
    </p:spTree>
    <p:extLst>
      <p:ext uri="{BB962C8B-B14F-4D97-AF65-F5344CB8AC3E}">
        <p14:creationId xmlns:p14="http://schemas.microsoft.com/office/powerpoint/2010/main" val="1546777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D4585-25DD-49BE-B70B-D7F4ADE83891}" type="slidenum">
              <a:rPr lang="pl-PL" altLang="pl-PL"/>
              <a:pPr/>
              <a:t>2</a:t>
            </a:fld>
            <a:endParaRPr lang="pl-PL" altLang="pl-PL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Ogólna struktura rynku</a:t>
            </a:r>
          </a:p>
        </p:txBody>
      </p:sp>
      <p:grpSp>
        <p:nvGrpSpPr>
          <p:cNvPr id="3076" name="Group 4"/>
          <p:cNvGrpSpPr>
            <a:grpSpLocks/>
          </p:cNvGrpSpPr>
          <p:nvPr/>
        </p:nvGrpSpPr>
        <p:grpSpPr bwMode="auto">
          <a:xfrm>
            <a:off x="684213" y="4293096"/>
            <a:ext cx="7488237" cy="1366837"/>
            <a:chOff x="1237" y="4149"/>
            <a:chExt cx="9000" cy="1260"/>
          </a:xfrm>
        </p:grpSpPr>
        <p:sp>
          <p:nvSpPr>
            <p:cNvPr id="3077" name="Text Box 5"/>
            <p:cNvSpPr txBox="1">
              <a:spLocks noChangeArrowheads="1"/>
            </p:cNvSpPr>
            <p:nvPr/>
          </p:nvSpPr>
          <p:spPr bwMode="auto">
            <a:xfrm>
              <a:off x="1237" y="4869"/>
              <a:ext cx="198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pl-PL" altLang="pl-PL" sz="1600">
                  <a:latin typeface="Arial" charset="0"/>
                </a:rPr>
                <a:t>Rynek towarów</a:t>
              </a:r>
            </a:p>
          </p:txBody>
        </p:sp>
        <p:sp>
          <p:nvSpPr>
            <p:cNvPr id="3078" name="Text Box 6"/>
            <p:cNvSpPr txBox="1">
              <a:spLocks noChangeArrowheads="1"/>
            </p:cNvSpPr>
            <p:nvPr/>
          </p:nvSpPr>
          <p:spPr bwMode="auto">
            <a:xfrm>
              <a:off x="3397" y="4869"/>
              <a:ext cx="252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l-PL" altLang="pl-PL" sz="1600">
                  <a:latin typeface="Arial" charset="0"/>
                </a:rPr>
                <a:t>Rynek nieruchomości</a:t>
              </a:r>
            </a:p>
          </p:txBody>
        </p:sp>
        <p:sp>
          <p:nvSpPr>
            <p:cNvPr id="3079" name="Text Box 7"/>
            <p:cNvSpPr txBox="1">
              <a:spLocks noChangeArrowheads="1"/>
            </p:cNvSpPr>
            <p:nvPr/>
          </p:nvSpPr>
          <p:spPr bwMode="auto">
            <a:xfrm>
              <a:off x="8617" y="4869"/>
              <a:ext cx="162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pl-PL" altLang="pl-PL" sz="1600">
                  <a:latin typeface="Arial" charset="0"/>
                </a:rPr>
                <a:t>Rynek pracy</a:t>
              </a:r>
            </a:p>
          </p:txBody>
        </p:sp>
        <p:sp>
          <p:nvSpPr>
            <p:cNvPr id="3080" name="Text Box 8"/>
            <p:cNvSpPr txBox="1">
              <a:spLocks noChangeArrowheads="1"/>
            </p:cNvSpPr>
            <p:nvPr/>
          </p:nvSpPr>
          <p:spPr bwMode="auto">
            <a:xfrm>
              <a:off x="6097" y="4869"/>
              <a:ext cx="234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pl-PL" altLang="pl-PL" sz="1600">
                  <a:latin typeface="Arial" charset="0"/>
                </a:rPr>
                <a:t>Rynek finansowy</a:t>
              </a:r>
            </a:p>
          </p:txBody>
        </p:sp>
        <p:sp>
          <p:nvSpPr>
            <p:cNvPr id="3081" name="Text Box 9"/>
            <p:cNvSpPr txBox="1">
              <a:spLocks noChangeArrowheads="1"/>
            </p:cNvSpPr>
            <p:nvPr/>
          </p:nvSpPr>
          <p:spPr bwMode="auto">
            <a:xfrm>
              <a:off x="4477" y="4149"/>
              <a:ext cx="288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l-PL" altLang="pl-PL" sz="1600">
                  <a:latin typeface="Arial" charset="0"/>
                </a:rPr>
                <a:t>Rynek</a:t>
              </a:r>
            </a:p>
          </p:txBody>
        </p:sp>
      </p:grpSp>
      <p:sp>
        <p:nvSpPr>
          <p:cNvPr id="2" name="AutoShape 2" descr="Znalezione obrazy dla zapytania baz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Znalezione obrazy dla zapytania baza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4" name="Picture 6" descr="Znalezione obrazy dla zapytania baz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1350172"/>
            <a:ext cx="5112569" cy="241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63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844824"/>
            <a:ext cx="8229600" cy="1143000"/>
          </a:xfrm>
        </p:spPr>
        <p:txBody>
          <a:bodyPr/>
          <a:lstStyle/>
          <a:p>
            <a:r>
              <a:rPr lang="pl-PL" dirty="0" smtClean="0"/>
              <a:t>Instrumenty udziałowe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459A-A948-40D6-9CFD-0E2DD7CAAF51}" type="slidenum">
              <a:rPr lang="pl-PL" smtClean="0"/>
              <a:t>20</a:t>
            </a:fld>
            <a:endParaRPr lang="pl-PL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06896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13272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mtClean="0"/>
              <a:t>Własność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1700808"/>
            <a:ext cx="7772400" cy="4608512"/>
          </a:xfrm>
        </p:spPr>
        <p:txBody>
          <a:bodyPr/>
          <a:lstStyle/>
          <a:p>
            <a:pPr eaLnBrk="1" hangingPunct="1">
              <a:defRPr/>
            </a:pPr>
            <a:r>
              <a:rPr lang="pl-PL" dirty="0" smtClean="0"/>
              <a:t>Prawo rzeczowe (</a:t>
            </a:r>
            <a:r>
              <a:rPr lang="pl-PL" i="1" dirty="0" smtClean="0"/>
              <a:t>ius disponendi, utendi, fruendi, </a:t>
            </a:r>
            <a:r>
              <a:rPr lang="pl-PL" i="1" dirty="0" err="1" smtClean="0"/>
              <a:t>abutendi</a:t>
            </a:r>
            <a:r>
              <a:rPr lang="pl-PL" dirty="0" smtClean="0"/>
              <a:t> </a:t>
            </a:r>
            <a:r>
              <a:rPr lang="pl-PL" dirty="0" smtClean="0"/>
              <a:t>)do</a:t>
            </a:r>
            <a:endParaRPr lang="pl-PL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pl-PL" dirty="0" smtClean="0"/>
              <a:t>	- dysponowania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pl-PL" dirty="0" smtClean="0"/>
              <a:t>	- przekazywania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pl-PL" dirty="0" smtClean="0"/>
              <a:t>	- czerpania korzyści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pl-PL" dirty="0" smtClean="0"/>
              <a:t>	- likwidacji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pl-PL" dirty="0" smtClean="0"/>
              <a:t>Prawo własności spółki akcyjnej w pełni realizuje wyłącznie WZA</a:t>
            </a:r>
          </a:p>
        </p:txBody>
      </p:sp>
      <p:sp>
        <p:nvSpPr>
          <p:cNvPr id="19460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18D5DF3-8D09-4298-8F20-4A3C9E5D5C8C}" type="slidenum">
              <a:rPr lang="pl-PL" altLang="pl-PL" sz="14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pl-PL" altLang="pl-PL" sz="1400" smtClean="0">
              <a:solidFill>
                <a:srgbClr val="000000"/>
              </a:solidFill>
            </a:endParaRPr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068638"/>
            <a:ext cx="27368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5320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CB1DA-F05C-4F4E-87F3-3E0B10F361CB}" type="slidenum">
              <a:rPr lang="pl-PL" altLang="pl-PL"/>
              <a:pPr/>
              <a:t>22</a:t>
            </a:fld>
            <a:endParaRPr lang="pl-PL" altLang="pl-PL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Akcje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2763" y="2743200"/>
            <a:ext cx="8631237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altLang="pl-PL" sz="2400"/>
              <a:t>AKCJA (ang. </a:t>
            </a:r>
            <a:r>
              <a:rPr lang="pl-PL" altLang="pl-PL" sz="2400" i="1"/>
              <a:t>stock, share, equity</a:t>
            </a:r>
            <a:r>
              <a:rPr lang="pl-PL" altLang="pl-PL" sz="2400"/>
              <a:t>) jest papierem wartościo-wym o określonej wartości nominalnej, będącej równą w stosunku do innych częścią kapitału zakładowego firmy </a:t>
            </a:r>
          </a:p>
          <a:p>
            <a:pPr>
              <a:lnSpc>
                <a:spcPct val="90000"/>
              </a:lnSpc>
            </a:pPr>
            <a:r>
              <a:rPr lang="pl-PL" altLang="pl-PL" sz="2400" b="1"/>
              <a:t>Akcje zwykłe</a:t>
            </a:r>
            <a:r>
              <a:rPr lang="pl-PL" altLang="pl-PL" sz="2400"/>
              <a:t> (</a:t>
            </a:r>
            <a:r>
              <a:rPr lang="pl-PL" altLang="pl-PL" sz="2400" i="1"/>
              <a:t>ordinary, common stock</a:t>
            </a:r>
            <a:r>
              <a:rPr lang="pl-PL" altLang="pl-PL" sz="2400"/>
              <a:t>) – na okaziciela, bez ograniczeń w obrocie, bez przywilejów i specjalnych (poza dywidendą) bonusów i uprawnień</a:t>
            </a:r>
          </a:p>
          <a:p>
            <a:pPr>
              <a:lnSpc>
                <a:spcPct val="90000"/>
              </a:lnSpc>
            </a:pPr>
            <a:r>
              <a:rPr lang="pl-PL" altLang="pl-PL" sz="2400"/>
              <a:t>Akcje pierwszorzędne (</a:t>
            </a:r>
            <a:r>
              <a:rPr lang="pl-PL" altLang="pl-PL" sz="2400" b="1" i="1"/>
              <a:t>blue chips</a:t>
            </a:r>
            <a:r>
              <a:rPr lang="pl-PL" altLang="pl-PL" sz="2400"/>
              <a:t>). Niesformalizowana kategoria obejmująca  akcje renomowanych dużych firm, które charakteryzują się względnie stabilną wartością, dywidendą a przede wszystkim – wysoką płynnością. Pojecie to nie ma charakteru sformalizowanego</a:t>
            </a:r>
          </a:p>
        </p:txBody>
      </p:sp>
      <p:pic>
        <p:nvPicPr>
          <p:cNvPr id="19460" name="Picture 4" descr="C:\Documents and Settings\Sopoćko\Moje dokumenty\Moje obrazy\Rola banku c\stoc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8600"/>
            <a:ext cx="4572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9996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E125D-A0C2-48BD-994B-5E746DDD00EA}" type="slidenum">
              <a:rPr lang="pl-PL" altLang="pl-PL"/>
              <a:pPr/>
              <a:t>23</a:t>
            </a:fld>
            <a:endParaRPr lang="pl-PL" altLang="pl-PL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Akcje cd.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86000"/>
            <a:ext cx="8589963" cy="3887788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pl-PL" altLang="pl-PL" sz="2800" b="1" dirty="0"/>
              <a:t>Akcje uprzywilejowane</a:t>
            </a:r>
            <a:r>
              <a:rPr lang="pl-PL" altLang="pl-PL" sz="2800" dirty="0"/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l-PL" altLang="pl-PL" sz="2800" dirty="0"/>
              <a:t>	Mają (Europa kontynentalna)  większą siłę głosu na walnym zgromadzeniu wspólników przy takim samym prawie do dywidendy jak akcja zwykła. W krajach anglosaskich - odwrotnie. Tzw. </a:t>
            </a:r>
            <a:r>
              <a:rPr lang="pl-PL" altLang="pl-PL" sz="2800" i="1" dirty="0" err="1"/>
              <a:t>prefer</a:t>
            </a:r>
            <a:r>
              <a:rPr lang="pl-PL" altLang="pl-PL" sz="2800" i="1" dirty="0"/>
              <a:t> </a:t>
            </a:r>
            <a:r>
              <a:rPr lang="pl-PL" altLang="pl-PL" sz="2800" i="1" dirty="0" err="1"/>
              <a:t>stock</a:t>
            </a:r>
            <a:r>
              <a:rPr lang="pl-PL" altLang="pl-PL" sz="2800" dirty="0"/>
              <a:t> daje pierwszeństwo w wypłacie dywidendy, natomiast z prawa głosu pozostaje ich właścicielom wyłącznie wpływ na podziału zysku i określenie udziału w nim dywidendy </a:t>
            </a:r>
          </a:p>
          <a:p>
            <a:pPr>
              <a:lnSpc>
                <a:spcPct val="80000"/>
              </a:lnSpc>
            </a:pPr>
            <a:r>
              <a:rPr lang="pl-PL" altLang="pl-PL" sz="2800" b="1" dirty="0"/>
              <a:t>Akcja złota</a:t>
            </a:r>
            <a:r>
              <a:rPr lang="pl-PL" altLang="pl-PL" sz="2800" dirty="0"/>
              <a:t>  dająca jej posiadaczowi prawo veta w szczególnie ważnych dla spółki decyzjach (np. o połączeniach</a:t>
            </a:r>
            <a:r>
              <a:rPr lang="pl-PL" altLang="pl-PL" sz="2400" dirty="0"/>
              <a:t> </a:t>
            </a:r>
          </a:p>
        </p:txBody>
      </p:sp>
      <p:pic>
        <p:nvPicPr>
          <p:cNvPr id="20484" name="Picture 4" descr="C:\Documents and Settings\Sopoćko\Moje dokumenty\Moje obrazy\Rola banku c\przywilej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0"/>
            <a:ext cx="5029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81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7910-5F47-4AC4-B1FC-AA9AC9C1E277}" type="slidenum">
              <a:rPr lang="pl-PL" altLang="pl-PL"/>
              <a:pPr/>
              <a:t>24</a:t>
            </a:fld>
            <a:endParaRPr lang="pl-PL" altLang="pl-PL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546848" cy="1143000"/>
          </a:xfrm>
        </p:spPr>
        <p:txBody>
          <a:bodyPr/>
          <a:lstStyle/>
          <a:p>
            <a:r>
              <a:rPr lang="pl-PL" altLang="pl-PL" dirty="0"/>
              <a:t>Akcje cd.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7772400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pl-PL" altLang="pl-PL" sz="3000" b="1" dirty="0"/>
              <a:t>Akcje imienne</a:t>
            </a:r>
            <a:r>
              <a:rPr lang="pl-PL" altLang="pl-PL" sz="3000" dirty="0"/>
              <a:t> –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l-PL" altLang="pl-PL" sz="3000" dirty="0"/>
              <a:t>rejestrowane przez spółkę akcje, których obrót objęty jest ograniczeniami zawartymi w jej statucie</a:t>
            </a:r>
          </a:p>
          <a:p>
            <a:pPr>
              <a:lnSpc>
                <a:spcPct val="90000"/>
              </a:lnSpc>
            </a:pPr>
            <a:r>
              <a:rPr lang="pl-PL" altLang="pl-PL" sz="3000" b="1" dirty="0"/>
              <a:t>Akcje groszowe</a:t>
            </a:r>
            <a:r>
              <a:rPr lang="pl-PL" altLang="pl-PL" sz="3000" dirty="0"/>
              <a:t> (</a:t>
            </a:r>
            <a:r>
              <a:rPr lang="pl-PL" altLang="pl-PL" sz="3000" i="1" dirty="0" err="1"/>
              <a:t>penny</a:t>
            </a:r>
            <a:r>
              <a:rPr lang="pl-PL" altLang="pl-PL" sz="3000" i="1" dirty="0"/>
              <a:t> </a:t>
            </a:r>
            <a:r>
              <a:rPr lang="pl-PL" altLang="pl-PL" sz="3000" i="1" dirty="0" err="1"/>
              <a:t>stock</a:t>
            </a:r>
            <a:r>
              <a:rPr lang="pl-PL" altLang="pl-PL" sz="3000" dirty="0"/>
              <a:t>) są obiegowym określeniem akcji o bardzo niskiej wartości rynkowej </a:t>
            </a:r>
          </a:p>
          <a:p>
            <a:pPr>
              <a:lnSpc>
                <a:spcPct val="90000"/>
              </a:lnSpc>
            </a:pPr>
            <a:r>
              <a:rPr lang="pl-PL" altLang="pl-PL" sz="3000" b="1" dirty="0"/>
              <a:t>Akcje milczące </a:t>
            </a:r>
            <a:r>
              <a:rPr lang="pl-PL" altLang="pl-PL" sz="3000" dirty="0"/>
              <a:t>(</a:t>
            </a:r>
            <a:r>
              <a:rPr lang="pl-PL" altLang="pl-PL" sz="3000" i="1" dirty="0"/>
              <a:t>non-</a:t>
            </a:r>
            <a:r>
              <a:rPr lang="pl-PL" altLang="pl-PL" sz="3000" i="1" dirty="0" err="1"/>
              <a:t>voting</a:t>
            </a:r>
            <a:r>
              <a:rPr lang="pl-PL" altLang="pl-PL" sz="3000" i="1" dirty="0"/>
              <a:t> </a:t>
            </a:r>
            <a:r>
              <a:rPr lang="pl-PL" altLang="pl-PL" sz="3000" i="1" dirty="0" err="1"/>
              <a:t>shares</a:t>
            </a:r>
            <a:r>
              <a:rPr lang="pl-PL" altLang="pl-PL" sz="3000" dirty="0"/>
              <a:t>) – bez prawa głosu na walnym zgromadzeniu (w Polsce nie występują</a:t>
            </a:r>
            <a:r>
              <a:rPr lang="pl-PL" altLang="pl-PL" sz="3000" dirty="0" smtClean="0"/>
              <a:t>)</a:t>
            </a:r>
            <a:endParaRPr lang="pl-PL" altLang="pl-PL" sz="3000" dirty="0"/>
          </a:p>
          <a:p>
            <a:pPr>
              <a:lnSpc>
                <a:spcPct val="90000"/>
              </a:lnSpc>
            </a:pPr>
            <a:endParaRPr lang="pl-PL" altLang="pl-PL" sz="3000" dirty="0"/>
          </a:p>
          <a:p>
            <a:pPr>
              <a:lnSpc>
                <a:spcPct val="90000"/>
              </a:lnSpc>
            </a:pPr>
            <a:endParaRPr lang="pl-PL" altLang="pl-PL" sz="2800" dirty="0"/>
          </a:p>
        </p:txBody>
      </p:sp>
      <p:pic>
        <p:nvPicPr>
          <p:cNvPr id="21508" name="Picture 4" descr="C:\Documents and Settings\Sopoćko\Moje dokumenty\Moje obrazy\Rola banku c\akcja imien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8640"/>
            <a:ext cx="4048125" cy="200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4233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CAF49-387E-41CF-AD52-7637F6D759F0}" type="slidenum">
              <a:rPr lang="pl-PL" altLang="pl-PL"/>
              <a:pPr/>
              <a:t>25</a:t>
            </a:fld>
            <a:endParaRPr lang="pl-PL" altLang="pl-PL"/>
          </a:p>
        </p:txBody>
      </p:sp>
      <p:pic>
        <p:nvPicPr>
          <p:cNvPr id="22533" name="Picture 5" descr="C:\Documents and Settings\Sopoćko\Moje dokumenty\Moje obrazy\Rola banku c\GD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425" y="0"/>
            <a:ext cx="3965575" cy="395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057400"/>
            <a:ext cx="8371656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pl-PL" altLang="pl-PL" sz="2400" dirty="0"/>
              <a:t>Konstrukcja kwitu depozytowego: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pl-PL" altLang="pl-PL" sz="2400" dirty="0"/>
              <a:t>przyszły emitent kwitu kupuje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l-PL" altLang="pl-PL" sz="2400" dirty="0"/>
              <a:t>	określoną ilość akcji spółki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l-PL" altLang="pl-PL" sz="2400" dirty="0"/>
              <a:t>- akcje te składa w banku-powierniku (</a:t>
            </a:r>
            <a:r>
              <a:rPr lang="pl-PL" altLang="pl-PL" sz="2400" i="1" dirty="0" err="1" smtClean="0"/>
              <a:t>custodian</a:t>
            </a:r>
            <a:r>
              <a:rPr lang="pl-PL" altLang="pl-PL" sz="2400" i="1" dirty="0" smtClean="0"/>
              <a:t> </a:t>
            </a:r>
            <a:r>
              <a:rPr lang="pl-PL" altLang="pl-PL" sz="2400" i="1" dirty="0"/>
              <a:t>bank</a:t>
            </a:r>
            <a:r>
              <a:rPr lang="pl-PL" altLang="pl-PL" sz="2400" dirty="0"/>
              <a:t>) jako depozyt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l-PL" altLang="pl-PL" sz="2400" dirty="0"/>
              <a:t>- w oparciu o powyższy depozyt emituje specjalne kwity, z których każdy odpowiada ścisłej ilości akcji danej spółki (tj. jednej lub więcej)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l-PL" altLang="pl-PL" sz="2400" dirty="0"/>
              <a:t>- kwity te sprzedaje inwestorom</a:t>
            </a:r>
          </a:p>
          <a:p>
            <a:pPr>
              <a:lnSpc>
                <a:spcPct val="90000"/>
              </a:lnSpc>
            </a:pPr>
            <a:r>
              <a:rPr lang="pl-PL" altLang="pl-PL" sz="2400" dirty="0"/>
              <a:t>Właściciel kwitu depozytowego ma prawa </a:t>
            </a:r>
            <a:r>
              <a:rPr lang="pl-PL" altLang="pl-PL" sz="2400" dirty="0" err="1"/>
              <a:t>analogicz-ne</a:t>
            </a:r>
            <a:r>
              <a:rPr lang="pl-PL" altLang="pl-PL" sz="2400" dirty="0"/>
              <a:t> do akcjonariusza, tyle, że wykonuje je pośrednio przez bank depozytowy (</a:t>
            </a:r>
            <a:r>
              <a:rPr lang="pl-PL" altLang="pl-PL" sz="2400" i="1" dirty="0" err="1"/>
              <a:t>custodial</a:t>
            </a:r>
            <a:r>
              <a:rPr lang="pl-PL" altLang="pl-PL" sz="2400" i="1" dirty="0"/>
              <a:t> bank</a:t>
            </a:r>
            <a:r>
              <a:rPr lang="pl-PL" altLang="pl-PL" sz="2400" dirty="0"/>
              <a:t>)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793038" cy="1462088"/>
          </a:xfrm>
        </p:spPr>
        <p:txBody>
          <a:bodyPr/>
          <a:lstStyle/>
          <a:p>
            <a:r>
              <a:rPr lang="pl-PL" altLang="pl-PL" dirty="0"/>
              <a:t>Kwity depozytowe</a:t>
            </a:r>
          </a:p>
        </p:txBody>
      </p:sp>
    </p:spTree>
    <p:extLst>
      <p:ext uri="{BB962C8B-B14F-4D97-AF65-F5344CB8AC3E}">
        <p14:creationId xmlns:p14="http://schemas.microsoft.com/office/powerpoint/2010/main" val="34341758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6D0E4-A91C-4C31-90AC-076A3E30A577}" type="slidenum">
              <a:rPr lang="pl-PL" altLang="pl-PL"/>
              <a:pPr/>
              <a:t>26</a:t>
            </a:fld>
            <a:endParaRPr lang="pl-PL" altLang="pl-PL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5859463" cy="914400"/>
          </a:xfrm>
        </p:spPr>
        <p:txBody>
          <a:bodyPr/>
          <a:lstStyle/>
          <a:p>
            <a:r>
              <a:rPr lang="pl-PL" altLang="pl-PL"/>
              <a:t>Fundusze inwestycyjne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743200"/>
            <a:ext cx="8915400" cy="3733800"/>
          </a:xfrm>
        </p:spPr>
        <p:txBody>
          <a:bodyPr/>
          <a:lstStyle/>
          <a:p>
            <a:r>
              <a:rPr lang="pl-PL" altLang="pl-PL" sz="2800"/>
              <a:t>Otwarty fundusz inwestycyjny – </a:t>
            </a:r>
          </a:p>
          <a:p>
            <a:pPr>
              <a:buFont typeface="Wingdings" pitchFamily="2" charset="2"/>
              <a:buNone/>
            </a:pPr>
            <a:r>
              <a:rPr lang="pl-PL" altLang="pl-PL" sz="2800"/>
              <a:t>	sprzedaje i kupuje jednostki uczestnictwa w oparciu o ich aktualną, dokonywaną przez siebie wycenę</a:t>
            </a:r>
          </a:p>
          <a:p>
            <a:r>
              <a:rPr lang="pl-PL" altLang="pl-PL" sz="2800"/>
              <a:t>Zamknięty fundusz inwestycyjny – sprzedaje określoną z góry pulę certyfikatów inwestycyjnych.  Poza ściśle określonymi przypadkami nie ma prawa ich wykupu </a:t>
            </a:r>
          </a:p>
        </p:txBody>
      </p:sp>
      <p:pic>
        <p:nvPicPr>
          <p:cNvPr id="23556" name="Picture 4" descr="C:\Documents and Settings\Sopoćko\Moje dokumenty\Moje obrazy\Rola banku c\investment f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1000"/>
            <a:ext cx="28956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4594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B4F4-EC4F-4DB1-BA5D-F9BDE9A3CD79}" type="slidenum">
              <a:rPr lang="pl-PL" altLang="pl-PL"/>
              <a:pPr/>
              <a:t>27</a:t>
            </a:fld>
            <a:endParaRPr lang="pl-PL" altLang="pl-PL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93038" cy="838200"/>
          </a:xfrm>
        </p:spPr>
        <p:txBody>
          <a:bodyPr/>
          <a:lstStyle/>
          <a:p>
            <a:r>
              <a:rPr lang="pl-PL" altLang="pl-PL"/>
              <a:t>Jednostki indeksowe (ETF)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4384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altLang="pl-PL"/>
              <a:t>Proces kreacji ETF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l-PL" altLang="pl-PL"/>
              <a:t>	- zakup dużej puli akcji o strukturze odpowiadającej określonemu indeksowi giełdowemu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l-PL" altLang="pl-PL"/>
              <a:t>	- emisja papierowa wartościowych, których pojedyncza cena jest zbliżona do przeciętnej ceny akcji, a suma wartości odpowiada wartości funduszu</a:t>
            </a:r>
          </a:p>
        </p:txBody>
      </p:sp>
    </p:spTree>
    <p:extLst>
      <p:ext uri="{BB962C8B-B14F-4D97-AF65-F5344CB8AC3E}">
        <p14:creationId xmlns:p14="http://schemas.microsoft.com/office/powerpoint/2010/main" val="10472286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1143000"/>
          </a:xfrm>
        </p:spPr>
        <p:txBody>
          <a:bodyPr/>
          <a:lstStyle/>
          <a:p>
            <a:r>
              <a:rPr lang="pl-PL" dirty="0" smtClean="0"/>
              <a:t>Instrumenty dłużne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459A-A948-40D6-9CFD-0E2DD7CAAF51}" type="slidenum">
              <a:rPr lang="pl-PL" smtClean="0"/>
              <a:t>28</a:t>
            </a:fld>
            <a:endParaRPr lang="pl-PL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5" y="2838450"/>
            <a:ext cx="38671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13389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56DD1-F24A-4A22-8EA1-86843172F452}" type="slidenum">
              <a:rPr lang="pl-PL" altLang="pl-PL"/>
              <a:pPr/>
              <a:t>29</a:t>
            </a:fld>
            <a:endParaRPr lang="pl-PL" altLang="pl-PL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97409" y="34405"/>
            <a:ext cx="8229600" cy="1143000"/>
          </a:xfrm>
        </p:spPr>
        <p:txBody>
          <a:bodyPr/>
          <a:lstStyle/>
          <a:p>
            <a:r>
              <a:rPr lang="pl-PL" altLang="pl-PL" dirty="0"/>
              <a:t>Papiery dłużne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7432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altLang="pl-PL" sz="2800" b="1" dirty="0"/>
              <a:t>Obligacje skarbowe</a:t>
            </a:r>
            <a:r>
              <a:rPr lang="pl-PL" altLang="pl-PL" sz="2800" dirty="0"/>
              <a:t> emitowane przez skarb państwa (</a:t>
            </a:r>
            <a:r>
              <a:rPr lang="pl-PL" altLang="pl-PL" sz="2800" i="1" dirty="0" err="1"/>
              <a:t>treasury</a:t>
            </a:r>
            <a:r>
              <a:rPr lang="pl-PL" altLang="pl-PL" sz="2800" i="1" dirty="0"/>
              <a:t> </a:t>
            </a:r>
            <a:r>
              <a:rPr lang="pl-PL" altLang="pl-PL" sz="2800" i="1" dirty="0" err="1"/>
              <a:t>bonds</a:t>
            </a:r>
            <a:r>
              <a:rPr lang="pl-PL" altLang="pl-PL" sz="2800" dirty="0"/>
              <a:t>). Są one najczęściej długoterminowe (5–30 lat) </a:t>
            </a:r>
          </a:p>
          <a:p>
            <a:pPr>
              <a:lnSpc>
                <a:spcPct val="90000"/>
              </a:lnSpc>
            </a:pPr>
            <a:r>
              <a:rPr lang="pl-PL" altLang="pl-PL" sz="2800" b="1" dirty="0"/>
              <a:t>Obligacje </a:t>
            </a:r>
            <a:r>
              <a:rPr lang="pl-PL" altLang="pl-PL" sz="2800" b="1" dirty="0" smtClean="0"/>
              <a:t>samorządowe</a:t>
            </a:r>
            <a:r>
              <a:rPr lang="pl-PL" altLang="pl-PL" sz="2800" dirty="0" smtClean="0"/>
              <a:t> </a:t>
            </a:r>
            <a:r>
              <a:rPr lang="pl-PL" altLang="pl-PL" sz="2800" dirty="0"/>
              <a:t>(</a:t>
            </a:r>
            <a:r>
              <a:rPr lang="pl-PL" altLang="pl-PL" sz="2800" i="1" dirty="0" err="1"/>
              <a:t>municipal</a:t>
            </a:r>
            <a:r>
              <a:rPr lang="pl-PL" altLang="pl-PL" sz="2800" i="1" dirty="0"/>
              <a:t> </a:t>
            </a:r>
            <a:r>
              <a:rPr lang="pl-PL" altLang="pl-PL" sz="2800" i="1" dirty="0" err="1"/>
              <a:t>bonds</a:t>
            </a:r>
            <a:r>
              <a:rPr lang="pl-PL" altLang="pl-PL" sz="2800" dirty="0"/>
              <a:t>) – emitowane przez samorządy. Też najczęściej - długoterminowe</a:t>
            </a:r>
          </a:p>
          <a:p>
            <a:pPr>
              <a:lnSpc>
                <a:spcPct val="90000"/>
              </a:lnSpc>
            </a:pPr>
            <a:r>
              <a:rPr lang="pl-PL" altLang="pl-PL" sz="2800" b="1" dirty="0"/>
              <a:t>Obligacje hipoteczne</a:t>
            </a:r>
            <a:r>
              <a:rPr lang="pl-PL" altLang="pl-PL" sz="2800" dirty="0"/>
              <a:t> (</a:t>
            </a:r>
            <a:r>
              <a:rPr lang="pl-PL" altLang="pl-PL" sz="2800" i="1" dirty="0" err="1"/>
              <a:t>mortgage</a:t>
            </a:r>
            <a:r>
              <a:rPr lang="pl-PL" altLang="pl-PL" sz="2800" i="1" dirty="0"/>
              <a:t> </a:t>
            </a:r>
            <a:r>
              <a:rPr lang="pl-PL" altLang="pl-PL" sz="2800" i="1" dirty="0" err="1"/>
              <a:t>bonds</a:t>
            </a:r>
            <a:r>
              <a:rPr lang="pl-PL" altLang="pl-PL" sz="2800" i="1" dirty="0"/>
              <a:t>, </a:t>
            </a:r>
            <a:r>
              <a:rPr lang="pl-PL" altLang="pl-PL" sz="2800" i="1" dirty="0" err="1"/>
              <a:t>Pfandbriefe</a:t>
            </a:r>
            <a:r>
              <a:rPr lang="pl-PL" altLang="pl-PL" sz="2800" dirty="0"/>
              <a:t>) – emitowane przez banki hipoteczne, w oparciu o jednorodne pule zastawów nieruchomości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33934"/>
            <a:ext cx="8393038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5827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en-US" dirty="0" smtClean="0"/>
              <a:t>Podstawowe części rynku finansowego </a:t>
            </a:r>
          </a:p>
        </p:txBody>
      </p:sp>
      <p:sp>
        <p:nvSpPr>
          <p:cNvPr id="60419" name="Symbol zastępczy numeru slajdu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FB5111C-EFEE-42C5-BD98-96AB65321A2B}" type="slidenum">
              <a:rPr lang="en-US" altLang="pl-PL" sz="14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pl-PL" sz="1400" smtClean="0">
              <a:solidFill>
                <a:srgbClr val="000000"/>
              </a:solidFill>
            </a:endParaRPr>
          </a:p>
        </p:txBody>
      </p:sp>
      <p:sp>
        <p:nvSpPr>
          <p:cNvPr id="60421" name="pole tekstowe 4"/>
          <p:cNvSpPr txBox="1">
            <a:spLocks noChangeArrowheads="1"/>
          </p:cNvSpPr>
          <p:nvPr/>
        </p:nvSpPr>
        <p:spPr bwMode="auto">
          <a:xfrm>
            <a:off x="35595" y="4491508"/>
            <a:ext cx="2016125" cy="4619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en-US" sz="1600" dirty="0" smtClean="0">
                <a:solidFill>
                  <a:srgbClr val="000000"/>
                </a:solidFill>
              </a:rPr>
              <a:t>R. Walutowy (FX) m</a:t>
            </a:r>
            <a:r>
              <a:rPr lang="pl-PL" altLang="en-US" sz="240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60422" name="pole tekstowe 5"/>
          <p:cNvSpPr txBox="1">
            <a:spLocks noChangeArrowheads="1"/>
          </p:cNvSpPr>
          <p:nvPr/>
        </p:nvSpPr>
        <p:spPr bwMode="auto">
          <a:xfrm>
            <a:off x="2051720" y="4491508"/>
            <a:ext cx="2664295" cy="58477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en-US" sz="1600" dirty="0" smtClean="0">
                <a:solidFill>
                  <a:srgbClr val="000000"/>
                </a:solidFill>
              </a:rPr>
              <a:t>R. Kapitałowy</a:t>
            </a:r>
            <a:r>
              <a:rPr lang="en-AU" altLang="en-US" sz="1600" dirty="0" smtClean="0">
                <a:solidFill>
                  <a:srgbClr val="000000"/>
                </a:solidFill>
              </a:rPr>
              <a:t>.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en-US" sz="1600" dirty="0" smtClean="0">
                <a:solidFill>
                  <a:srgbClr val="000000"/>
                </a:solidFill>
              </a:rPr>
              <a:t>Instrumenty zapadające  </a:t>
            </a:r>
            <a:r>
              <a:rPr lang="en-AU" altLang="en-US" sz="1600" dirty="0" smtClean="0">
                <a:solidFill>
                  <a:srgbClr val="000000"/>
                </a:solidFill>
              </a:rPr>
              <a:t>&gt; 1Y</a:t>
            </a:r>
          </a:p>
        </p:txBody>
      </p:sp>
      <p:pic>
        <p:nvPicPr>
          <p:cNvPr id="60424" name="Picture 9" descr="Znalezione obrazy dla zapytania financial mark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2060848"/>
            <a:ext cx="5894536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5" name="pole tekstowe 5"/>
          <p:cNvSpPr txBox="1">
            <a:spLocks noChangeArrowheads="1"/>
          </p:cNvSpPr>
          <p:nvPr/>
        </p:nvSpPr>
        <p:spPr bwMode="auto">
          <a:xfrm>
            <a:off x="7380310" y="4491508"/>
            <a:ext cx="1734260" cy="58477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en-US" sz="1600" dirty="0" smtClean="0">
                <a:solidFill>
                  <a:srgbClr val="000000"/>
                </a:solidFill>
              </a:rPr>
              <a:t>R. Pochodnych for</a:t>
            </a:r>
            <a:r>
              <a:rPr lang="en-US" altLang="en-US" sz="1600" dirty="0" smtClean="0">
                <a:solidFill>
                  <a:srgbClr val="000000"/>
                </a:solidFill>
              </a:rPr>
              <a:t>ward, op</a:t>
            </a:r>
            <a:r>
              <a:rPr lang="pl-PL" altLang="en-US" sz="1600" dirty="0" smtClean="0">
                <a:solidFill>
                  <a:srgbClr val="000000"/>
                </a:solidFill>
              </a:rPr>
              <a:t>cje</a:t>
            </a:r>
            <a:r>
              <a:rPr lang="en-US" altLang="en-US" sz="1600" dirty="0" smtClean="0">
                <a:solidFill>
                  <a:srgbClr val="000000"/>
                </a:solidFill>
              </a:rPr>
              <a:t> </a:t>
            </a:r>
            <a:r>
              <a:rPr lang="en-US" altLang="en-US" sz="1600" dirty="0" err="1" smtClean="0">
                <a:solidFill>
                  <a:srgbClr val="000000"/>
                </a:solidFill>
              </a:rPr>
              <a:t>etc</a:t>
            </a:r>
            <a:r>
              <a:rPr lang="pl-PL" altLang="en-US" sz="1600" dirty="0" smtClean="0">
                <a:solidFill>
                  <a:srgbClr val="000000"/>
                </a:solidFill>
              </a:rPr>
              <a:t>.</a:t>
            </a:r>
            <a:endParaRPr lang="en-US" altLang="en-US" sz="1600" dirty="0" smtClean="0">
              <a:solidFill>
                <a:srgbClr val="000000"/>
              </a:solidFill>
            </a:endParaRPr>
          </a:p>
        </p:txBody>
      </p:sp>
      <p:sp>
        <p:nvSpPr>
          <p:cNvPr id="10" name="pole tekstowe 5"/>
          <p:cNvSpPr txBox="1">
            <a:spLocks noChangeArrowheads="1"/>
          </p:cNvSpPr>
          <p:nvPr/>
        </p:nvSpPr>
        <p:spPr bwMode="auto">
          <a:xfrm>
            <a:off x="4716015" y="4491507"/>
            <a:ext cx="2664295" cy="58477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en-US" sz="1600" dirty="0" smtClean="0">
                <a:solidFill>
                  <a:srgbClr val="000000"/>
                </a:solidFill>
              </a:rPr>
              <a:t>R. Pieniężny</a:t>
            </a:r>
            <a:r>
              <a:rPr lang="en-AU" altLang="en-US" sz="1600" dirty="0" smtClean="0">
                <a:solidFill>
                  <a:srgbClr val="000000"/>
                </a:solidFill>
              </a:rPr>
              <a:t>.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en-US" sz="1600" dirty="0" smtClean="0">
                <a:solidFill>
                  <a:srgbClr val="000000"/>
                </a:solidFill>
              </a:rPr>
              <a:t>Instrumenty zapadające  &lt;</a:t>
            </a:r>
            <a:r>
              <a:rPr lang="en-AU" altLang="en-US" sz="1600" dirty="0" smtClean="0">
                <a:solidFill>
                  <a:srgbClr val="000000"/>
                </a:solidFill>
              </a:rPr>
              <a:t>1Y</a:t>
            </a:r>
          </a:p>
        </p:txBody>
      </p:sp>
    </p:spTree>
    <p:extLst>
      <p:ext uri="{BB962C8B-B14F-4D97-AF65-F5344CB8AC3E}">
        <p14:creationId xmlns:p14="http://schemas.microsoft.com/office/powerpoint/2010/main" val="25812646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7ABC-51ED-42F4-9067-8D1E14BE13DA}" type="slidenum">
              <a:rPr lang="pl-PL" altLang="pl-PL"/>
              <a:pPr/>
              <a:t>30</a:t>
            </a:fld>
            <a:endParaRPr lang="pl-PL" altLang="pl-PL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Papiery dłużne cd.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3140968"/>
            <a:ext cx="83439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l-PL" altLang="pl-PL" sz="2400" b="1" dirty="0"/>
              <a:t>Obligacje przedsiębiorstw</a:t>
            </a:r>
            <a:r>
              <a:rPr lang="pl-PL" altLang="pl-PL" sz="2400" dirty="0"/>
              <a:t> (</a:t>
            </a:r>
            <a:r>
              <a:rPr lang="pl-PL" altLang="pl-PL" sz="2400" i="1" dirty="0" err="1"/>
              <a:t>corporate</a:t>
            </a:r>
            <a:r>
              <a:rPr lang="pl-PL" altLang="pl-PL" sz="2400" i="1" dirty="0"/>
              <a:t> </a:t>
            </a:r>
            <a:r>
              <a:rPr lang="pl-PL" altLang="pl-PL" sz="2400" i="1" dirty="0" err="1"/>
              <a:t>bonds</a:t>
            </a:r>
            <a:r>
              <a:rPr lang="pl-PL" altLang="pl-PL" sz="2400" dirty="0"/>
              <a:t>) stosunkowo rzadko emitowane ze względu na wysokie ryzyko kredytowe. Częściej emitowane są papiery rynku kasowego, tj. bony komercyjne (</a:t>
            </a:r>
            <a:r>
              <a:rPr lang="pl-PL" altLang="pl-PL" sz="2400" i="1" dirty="0" err="1"/>
              <a:t>commercial</a:t>
            </a:r>
            <a:r>
              <a:rPr lang="pl-PL" altLang="pl-PL" sz="2400" i="1" dirty="0"/>
              <a:t> </a:t>
            </a:r>
            <a:r>
              <a:rPr lang="pl-PL" altLang="pl-PL" sz="2400" i="1" dirty="0" err="1"/>
              <a:t>papers</a:t>
            </a:r>
            <a:r>
              <a:rPr lang="pl-PL" altLang="pl-PL" sz="2400" dirty="0"/>
              <a:t>)</a:t>
            </a:r>
          </a:p>
          <a:p>
            <a:pPr>
              <a:lnSpc>
                <a:spcPct val="80000"/>
              </a:lnSpc>
            </a:pPr>
            <a:r>
              <a:rPr lang="pl-PL" altLang="pl-PL" sz="2400" dirty="0" err="1"/>
              <a:t>Eurobond</a:t>
            </a:r>
            <a:r>
              <a:rPr lang="pl-PL" altLang="pl-PL" sz="2400" dirty="0"/>
              <a:t> – obligacje emitowane w innej walucie niż kraj emisji</a:t>
            </a:r>
          </a:p>
          <a:p>
            <a:pPr>
              <a:lnSpc>
                <a:spcPct val="80000"/>
              </a:lnSpc>
            </a:pPr>
            <a:r>
              <a:rPr lang="pl-PL" altLang="pl-PL" sz="2400" b="1" dirty="0"/>
              <a:t>Obligacje </a:t>
            </a:r>
            <a:r>
              <a:rPr lang="pl-PL" altLang="pl-PL" sz="2400" b="1" dirty="0" err="1"/>
              <a:t>stałokuponowe</a:t>
            </a:r>
            <a:r>
              <a:rPr lang="pl-PL" altLang="pl-PL" sz="2400" dirty="0"/>
              <a:t> (</a:t>
            </a:r>
            <a:r>
              <a:rPr lang="pl-PL" altLang="pl-PL" sz="2400" i="1" dirty="0" err="1"/>
              <a:t>fixed</a:t>
            </a:r>
            <a:r>
              <a:rPr lang="pl-PL" altLang="pl-PL" sz="2400" i="1" dirty="0"/>
              <a:t> </a:t>
            </a:r>
            <a:r>
              <a:rPr lang="pl-PL" altLang="pl-PL" sz="2400" i="1" dirty="0" err="1"/>
              <a:t>rate</a:t>
            </a:r>
            <a:r>
              <a:rPr lang="pl-PL" altLang="pl-PL" sz="2400" i="1" dirty="0"/>
              <a:t> </a:t>
            </a:r>
            <a:r>
              <a:rPr lang="pl-PL" altLang="pl-PL" sz="2400" i="1" dirty="0" err="1"/>
              <a:t>bonds</a:t>
            </a:r>
            <a:r>
              <a:rPr lang="pl-PL" altLang="pl-PL" sz="2400" dirty="0"/>
              <a:t>)- posiadają kupon odsetkowy o stałej wartości przez cały </a:t>
            </a:r>
            <a:r>
              <a:rPr lang="pl-PL" altLang="pl-PL" sz="2400" i="1" dirty="0"/>
              <a:t>life </a:t>
            </a:r>
            <a:r>
              <a:rPr lang="pl-PL" altLang="pl-PL" sz="2400" i="1" dirty="0" err="1"/>
              <a:t>time</a:t>
            </a:r>
            <a:r>
              <a:rPr lang="pl-PL" altLang="pl-PL" sz="2400" dirty="0"/>
              <a:t> obligacji</a:t>
            </a:r>
          </a:p>
          <a:p>
            <a:pPr>
              <a:lnSpc>
                <a:spcPct val="80000"/>
              </a:lnSpc>
            </a:pPr>
            <a:r>
              <a:rPr lang="pl-PL" altLang="pl-PL" sz="2400" b="1" dirty="0"/>
              <a:t>Obligacje o ruchomym oprocentowaniu</a:t>
            </a:r>
            <a:r>
              <a:rPr lang="pl-PL" altLang="pl-PL" sz="2400" dirty="0"/>
              <a:t> (</a:t>
            </a:r>
            <a:r>
              <a:rPr lang="pl-PL" altLang="pl-PL" sz="2400" i="1" dirty="0" err="1"/>
              <a:t>floatings</a:t>
            </a:r>
            <a:r>
              <a:rPr lang="pl-PL" altLang="pl-PL" sz="2400" i="1" dirty="0"/>
              <a:t> </a:t>
            </a:r>
            <a:r>
              <a:rPr lang="pl-PL" altLang="pl-PL" sz="2400" i="1" dirty="0" err="1"/>
              <a:t>rates</a:t>
            </a:r>
            <a:r>
              <a:rPr lang="pl-PL" altLang="pl-PL" sz="2400" i="1" dirty="0"/>
              <a:t> </a:t>
            </a:r>
            <a:r>
              <a:rPr lang="pl-PL" altLang="pl-PL" sz="2400" i="1" dirty="0" err="1"/>
              <a:t>bonds</a:t>
            </a:r>
            <a:r>
              <a:rPr lang="pl-PL" altLang="pl-PL" sz="2400" dirty="0"/>
              <a:t>). Podstawą określenia odsetek są zwykle indeksy rynku międzybankowego (LIBOR, WIBOR) bądź stopa inflacji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24744"/>
            <a:ext cx="4536504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15209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6430C-6932-416E-A4D3-56B3773B2460}" type="slidenum">
              <a:rPr lang="pl-PL" altLang="pl-PL"/>
              <a:pPr/>
              <a:t>31</a:t>
            </a:fld>
            <a:endParaRPr lang="pl-PL" altLang="pl-PL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-387424"/>
            <a:ext cx="7793038" cy="1462088"/>
          </a:xfrm>
        </p:spPr>
        <p:txBody>
          <a:bodyPr/>
          <a:lstStyle/>
          <a:p>
            <a:r>
              <a:rPr lang="pl-PL" altLang="pl-PL"/>
              <a:t>Papiery dłużne cd.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70892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altLang="pl-PL" sz="2400" b="1" dirty="0"/>
              <a:t>Obligacje zerokuponowe</a:t>
            </a:r>
            <a:r>
              <a:rPr lang="pl-PL" altLang="pl-PL" sz="2400" dirty="0"/>
              <a:t> (</a:t>
            </a:r>
            <a:r>
              <a:rPr lang="pl-PL" altLang="pl-PL" sz="2400" i="1" dirty="0"/>
              <a:t>zero </a:t>
            </a:r>
            <a:r>
              <a:rPr lang="pl-PL" altLang="pl-PL" sz="2400" i="1" dirty="0" err="1"/>
              <a:t>coupon</a:t>
            </a:r>
            <a:r>
              <a:rPr lang="pl-PL" altLang="pl-PL" sz="2400" i="1" dirty="0"/>
              <a:t> </a:t>
            </a:r>
            <a:r>
              <a:rPr lang="pl-PL" altLang="pl-PL" sz="2400" i="1" dirty="0" err="1"/>
              <a:t>bonds</a:t>
            </a:r>
            <a:r>
              <a:rPr lang="pl-PL" altLang="pl-PL" sz="2400" dirty="0"/>
              <a:t>). Emitent nie wypłaca żadnych odsetek. Sprzedawane są z dyskontem</a:t>
            </a:r>
          </a:p>
          <a:p>
            <a:pPr>
              <a:lnSpc>
                <a:spcPct val="90000"/>
              </a:lnSpc>
            </a:pPr>
            <a:r>
              <a:rPr lang="en-US" altLang="pl-PL" sz="2400" b="1" dirty="0" err="1"/>
              <a:t>Obligacje</a:t>
            </a:r>
            <a:r>
              <a:rPr lang="en-US" altLang="pl-PL" sz="2400" b="1" dirty="0"/>
              <a:t> </a:t>
            </a:r>
            <a:r>
              <a:rPr lang="en-US" altLang="pl-PL" sz="2400" b="1" dirty="0" err="1"/>
              <a:t>zamienne</a:t>
            </a:r>
            <a:r>
              <a:rPr lang="en-US" altLang="pl-PL" sz="2400" dirty="0"/>
              <a:t> (</a:t>
            </a:r>
            <a:r>
              <a:rPr lang="en-US" altLang="pl-PL" sz="2400" i="1" dirty="0"/>
              <a:t>convertible bonds</a:t>
            </a:r>
            <a:r>
              <a:rPr lang="en-US" altLang="pl-PL" sz="2400" dirty="0"/>
              <a:t>). </a:t>
            </a:r>
            <a:r>
              <a:rPr lang="pl-PL" altLang="pl-PL" sz="2400" dirty="0"/>
              <a:t>Dają możliwość przekształcenia ich w akcje emitenta (w wyjątkowych przypadkach także w akcje innych firm) </a:t>
            </a:r>
          </a:p>
          <a:p>
            <a:pPr>
              <a:lnSpc>
                <a:spcPct val="90000"/>
              </a:lnSpc>
            </a:pPr>
            <a:r>
              <a:rPr lang="pl-PL" altLang="pl-PL" sz="2400" b="1" dirty="0"/>
              <a:t>Obligacje wykupywane okresowo</a:t>
            </a:r>
            <a:r>
              <a:rPr lang="pl-PL" altLang="pl-PL" sz="2400" dirty="0"/>
              <a:t> (</a:t>
            </a:r>
            <a:r>
              <a:rPr lang="pl-PL" altLang="pl-PL" sz="2400" i="1" dirty="0" err="1"/>
              <a:t>sinking</a:t>
            </a:r>
            <a:r>
              <a:rPr lang="pl-PL" altLang="pl-PL" sz="2400" i="1" dirty="0"/>
              <a:t> </a:t>
            </a:r>
            <a:r>
              <a:rPr lang="pl-PL" altLang="pl-PL" sz="2400" i="1" dirty="0" err="1"/>
              <a:t>bonds</a:t>
            </a:r>
            <a:r>
              <a:rPr lang="pl-PL" altLang="pl-PL" sz="2400" dirty="0"/>
              <a:t>) emitowane są przy jednoczesnym zobowiązaniu ze strony wystawcy do okresowego ich wykupywania porcjami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657225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022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82EA8-652C-42BB-81D5-2B55411B11EB}" type="slidenum">
              <a:rPr lang="pl-PL" altLang="pl-PL"/>
              <a:pPr/>
              <a:t>32</a:t>
            </a:fld>
            <a:endParaRPr lang="pl-PL" altLang="pl-PL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altLang="pl-PL" dirty="0"/>
              <a:t>Papiery dłużne cd.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2204864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altLang="pl-PL" sz="2400" b="1" dirty="0"/>
              <a:t>Obligacje przychodowe </a:t>
            </a:r>
            <a:r>
              <a:rPr lang="pl-PL" altLang="pl-PL" sz="2400" i="1" dirty="0"/>
              <a:t>(</a:t>
            </a:r>
            <a:r>
              <a:rPr lang="pl-PL" altLang="pl-PL" sz="2400" i="1" dirty="0" err="1"/>
              <a:t>Income</a:t>
            </a:r>
            <a:r>
              <a:rPr lang="pl-PL" altLang="pl-PL" sz="2400" i="1" dirty="0"/>
              <a:t> </a:t>
            </a:r>
            <a:r>
              <a:rPr lang="pl-PL" altLang="pl-PL" sz="2400" i="1" dirty="0" err="1"/>
              <a:t>bonds</a:t>
            </a:r>
            <a:r>
              <a:rPr lang="pl-PL" altLang="pl-PL" sz="2400" i="1" dirty="0"/>
              <a:t>)</a:t>
            </a:r>
            <a:r>
              <a:rPr lang="pl-PL" altLang="pl-PL" sz="2400" dirty="0"/>
              <a:t> bez gwarancji wypłaty odsetek, a ew. wysokość wypłaty zależna od zysków emitenta </a:t>
            </a:r>
          </a:p>
          <a:p>
            <a:pPr>
              <a:lnSpc>
                <a:spcPct val="90000"/>
              </a:lnSpc>
            </a:pPr>
            <a:r>
              <a:rPr lang="pl-PL" altLang="pl-PL" sz="2400" b="1" dirty="0" err="1"/>
              <a:t>Junk</a:t>
            </a:r>
            <a:r>
              <a:rPr lang="pl-PL" altLang="pl-PL" sz="2400" b="1" dirty="0"/>
              <a:t> </a:t>
            </a:r>
            <a:r>
              <a:rPr lang="pl-PL" altLang="pl-PL" sz="2400" b="1" dirty="0" err="1"/>
              <a:t>bonds</a:t>
            </a:r>
            <a:r>
              <a:rPr lang="pl-PL" altLang="pl-PL" sz="2400" dirty="0"/>
              <a:t> (obligacje tandetne) Nieformalna kategoria akcji. Oznacza obligacje o wysokim ryzyku, sprzedawane z wysokim dyskontem</a:t>
            </a:r>
          </a:p>
          <a:p>
            <a:pPr>
              <a:lnSpc>
                <a:spcPct val="90000"/>
              </a:lnSpc>
            </a:pPr>
            <a:r>
              <a:rPr lang="pl-PL" altLang="pl-PL" sz="2400" b="1" dirty="0"/>
              <a:t>Certyfikaty depozytowe (CD)</a:t>
            </a:r>
            <a:r>
              <a:rPr lang="pl-PL" altLang="pl-PL" sz="2400" dirty="0"/>
              <a:t> Papiery upoważniające do dokonania cesji depozytu na rzecz aktualnego właściciela CD</a:t>
            </a:r>
          </a:p>
          <a:p>
            <a:pPr>
              <a:lnSpc>
                <a:spcPct val="90000"/>
              </a:lnSpc>
            </a:pPr>
            <a:r>
              <a:rPr lang="pl-PL" altLang="pl-PL" sz="2400" dirty="0"/>
              <a:t>Weksel specyficzny walor rynku finansowego, określający zobowiązanie do odroczonej zapłaty</a:t>
            </a:r>
          </a:p>
        </p:txBody>
      </p:sp>
      <p:pic>
        <p:nvPicPr>
          <p:cNvPr id="28676" name="Picture 4" descr="C:\Documents and Settings\Sopoćko\Moje dokumenty\Moje obrazy\Rola banku c\pferd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558" y="0"/>
            <a:ext cx="2971800" cy="209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38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Bank centralny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459A-A948-40D6-9CFD-0E2DD7CAAF51}" type="slidenum">
              <a:rPr lang="pl-PL" smtClean="0"/>
              <a:t>33</a:t>
            </a:fld>
            <a:endParaRPr lang="pl-PL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38" y="2571750"/>
            <a:ext cx="26765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2290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Bank centralny na rynku finansowym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Bank centralny steruje płynnością </a:t>
            </a:r>
            <a:r>
              <a:rPr lang="pl-PL" dirty="0"/>
              <a:t>i stabilnością sektora finansowego</a:t>
            </a:r>
            <a:endParaRPr lang="pl-PL" dirty="0" smtClean="0"/>
          </a:p>
          <a:p>
            <a:r>
              <a:rPr lang="pl-PL" dirty="0" smtClean="0"/>
              <a:t>Narzędziami parametrycznymi BC jest </a:t>
            </a:r>
          </a:p>
          <a:p>
            <a:pPr>
              <a:buFontTx/>
              <a:buChar char="-"/>
            </a:pPr>
            <a:r>
              <a:rPr lang="pl-PL" dirty="0" smtClean="0"/>
              <a:t>stopa procentowa tygodniowych bonów pieniężnych</a:t>
            </a:r>
          </a:p>
          <a:p>
            <a:pPr>
              <a:buFontTx/>
              <a:buChar char="-"/>
            </a:pPr>
            <a:r>
              <a:rPr lang="pl-PL" dirty="0" smtClean="0"/>
              <a:t>stopy procentowe kredytów udzielanych bankom komercyjnym</a:t>
            </a:r>
          </a:p>
          <a:p>
            <a:pPr>
              <a:buFontTx/>
              <a:buChar char="-"/>
            </a:pPr>
            <a:r>
              <a:rPr lang="pl-PL" dirty="0" smtClean="0"/>
              <a:t>wielkość i oprocentowanie rezerwy obowiązkowej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459A-A948-40D6-9CFD-0E2DD7CAAF51}" type="slidenum">
              <a:rPr lang="pl-PL" smtClean="0"/>
              <a:t>34</a:t>
            </a:fld>
            <a:endParaRPr lang="pl-PL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938" y="2305050"/>
            <a:ext cx="20383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3012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C:\Documents and Settings\Sopoćko\Moje dokumenty\Moje obrazy\Rola banku c\investment f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908720"/>
            <a:ext cx="182880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C02AB-D0D1-40AC-9C1E-FABEA6978473}" type="slidenum">
              <a:rPr lang="pl-PL" altLang="en-US"/>
              <a:pPr/>
              <a:t>35</a:t>
            </a:fld>
            <a:endParaRPr lang="pl-PL" alt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Zadania banku centralnego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pl-PL" altLang="pl-PL" dirty="0"/>
              <a:t>Cel główny – stabilizacja cen</a:t>
            </a:r>
          </a:p>
          <a:p>
            <a:r>
              <a:rPr lang="pl-PL" altLang="pl-PL" dirty="0"/>
              <a:t>Cel towarzyszący – wsparcie polityki rozwoju gospodarczego</a:t>
            </a:r>
          </a:p>
          <a:p>
            <a:r>
              <a:rPr lang="pl-PL" altLang="pl-PL" dirty="0"/>
              <a:t>Stosuje się także inne sformułowania zadań. Statutowym celem Banku Rezerw Federalnych USA jest, odmiennie niż w Europie, „</a:t>
            </a:r>
            <a:r>
              <a:rPr lang="en-US" altLang="pl-PL" dirty="0"/>
              <a:t>to promote effectively</a:t>
            </a:r>
            <a:r>
              <a:rPr lang="pl-PL" altLang="pl-PL" dirty="0"/>
              <a:t> </a:t>
            </a:r>
            <a:r>
              <a:rPr lang="en-US" altLang="pl-PL" dirty="0"/>
              <a:t>the goals of maximum employment, stable prices, and moderate long-term interest rates</a:t>
            </a:r>
            <a:r>
              <a:rPr lang="pl-PL" altLang="pl-PL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84460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C:\Documents and Settings\Sopoćko\Moje dokumenty\Moje obrazy\Rola banku c\mon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620688"/>
            <a:ext cx="5988496" cy="1143000"/>
          </a:xfrm>
        </p:spPr>
        <p:txBody>
          <a:bodyPr/>
          <a:lstStyle/>
          <a:p>
            <a:r>
              <a:rPr lang="pl-PL" altLang="pl-PL" sz="3800" dirty="0"/>
              <a:t>Realizacja celów – regulacja strumienia pieniądza w gospodarce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2420888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altLang="pl-PL" sz="2600" dirty="0"/>
              <a:t>Bezpośrednie znaczenie dla wzrostu ma strumień pieniądza, który dociera do podmiotów </a:t>
            </a:r>
            <a:r>
              <a:rPr lang="pl-PL" altLang="pl-PL" sz="2600" dirty="0" err="1"/>
              <a:t>niebankowych</a:t>
            </a:r>
            <a:endParaRPr lang="pl-PL" altLang="pl-PL" sz="2600" dirty="0"/>
          </a:p>
          <a:p>
            <a:pPr>
              <a:lnSpc>
                <a:spcPct val="90000"/>
              </a:lnSpc>
            </a:pPr>
            <a:r>
              <a:rPr lang="pl-PL" altLang="pl-PL" sz="2600" dirty="0"/>
              <a:t>Stopa procentowa oddziałuje na dynamikę oszczędności i popyt na kredytu </a:t>
            </a:r>
          </a:p>
          <a:p>
            <a:pPr>
              <a:lnSpc>
                <a:spcPct val="90000"/>
              </a:lnSpc>
            </a:pPr>
            <a:r>
              <a:rPr lang="pl-PL" altLang="pl-PL" sz="2600" dirty="0"/>
              <a:t>Jeśli oszczędności są niedostateczne lub nadmierne, bank centralny „pompuje” lub „odsysa” pieniądz z sektora bankowego. Tą metodą, pośrednio, zwiększa lub ogranicza strumień pieniądza do przedsiębiorstw i konsumentów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C9F99-27A4-4262-BF3A-DA6508E095BD}" type="slidenum">
              <a:rPr lang="pl-PL" altLang="en-US">
                <a:solidFill>
                  <a:srgbClr val="000000"/>
                </a:solidFill>
              </a:rPr>
              <a:pPr/>
              <a:t>36</a:t>
            </a:fld>
            <a:endParaRPr lang="pl-PL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3159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4966320" cy="1143000"/>
          </a:xfrm>
        </p:spPr>
        <p:txBody>
          <a:bodyPr/>
          <a:lstStyle/>
          <a:p>
            <a:r>
              <a:rPr lang="pl-PL" altLang="pl-PL" dirty="0"/>
              <a:t>Kredyty banku centralnego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2217737"/>
            <a:ext cx="7772400" cy="4114800"/>
          </a:xfrm>
        </p:spPr>
        <p:txBody>
          <a:bodyPr/>
          <a:lstStyle/>
          <a:p>
            <a:r>
              <a:rPr lang="pl-PL" altLang="pl-PL" dirty="0"/>
              <a:t>Refinansowy – polega na bezpośrednim kredytowaniu banków przez bank centralny </a:t>
            </a:r>
          </a:p>
          <a:p>
            <a:r>
              <a:rPr lang="pl-PL" altLang="pl-PL" dirty="0"/>
              <a:t>Redyskontowy – udzielany dla wsparcie bankowego dyskonta weksli </a:t>
            </a:r>
          </a:p>
          <a:p>
            <a:r>
              <a:rPr lang="pl-PL" altLang="pl-PL" dirty="0"/>
              <a:t>Lombardowy – kredyt na ratowanie płyn-</a:t>
            </a:r>
            <a:r>
              <a:rPr lang="pl-PL" altLang="pl-PL" dirty="0" err="1"/>
              <a:t>ności</a:t>
            </a:r>
            <a:r>
              <a:rPr lang="pl-PL" altLang="pl-PL" dirty="0"/>
              <a:t> banków zabezpieczany zastawem na obligacjach skarbowych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09B7-7BA2-4041-8158-C1BD587B7570}" type="slidenum">
              <a:rPr lang="pl-PL" altLang="en-US"/>
              <a:pPr/>
              <a:t>37</a:t>
            </a:fld>
            <a:endParaRPr lang="pl-PL" altLang="en-US"/>
          </a:p>
        </p:txBody>
      </p:sp>
      <p:pic>
        <p:nvPicPr>
          <p:cNvPr id="7172" name="Picture 4" descr="C:\Documents and Settings\Sopoćko\Moje dokumenty\Moje obrazy\Rola banku c\kredyt_inwestycyj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451" y="260648"/>
            <a:ext cx="35814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05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Operacje otwartego rynku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628800"/>
            <a:ext cx="4248472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altLang="pl-PL" sz="2600" dirty="0"/>
              <a:t>Bezwarunkowe –sprzedaż, zakup bez jakichkolwiek warunków</a:t>
            </a:r>
          </a:p>
          <a:p>
            <a:pPr>
              <a:lnSpc>
                <a:spcPct val="90000"/>
              </a:lnSpc>
            </a:pPr>
            <a:r>
              <a:rPr lang="pl-PL" altLang="pl-PL" sz="2600" dirty="0"/>
              <a:t>Warunkowe – z warunkiem odsprzedaży lub odkupu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l-PL" altLang="pl-PL" sz="2600" dirty="0"/>
              <a:t>		- </a:t>
            </a:r>
            <a:r>
              <a:rPr lang="pl-PL" altLang="pl-PL" sz="2600" dirty="0" err="1"/>
              <a:t>buy-sell-back</a:t>
            </a:r>
            <a:r>
              <a:rPr lang="pl-PL" altLang="pl-PL" sz="2600" dirty="0"/>
              <a:t>, </a:t>
            </a:r>
            <a:r>
              <a:rPr lang="pl-PL" altLang="pl-PL" sz="2600" dirty="0" err="1"/>
              <a:t>sell-buy-back</a:t>
            </a:r>
            <a:endParaRPr lang="pl-PL" altLang="pl-PL" sz="26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l-PL" altLang="pl-PL" sz="2600" dirty="0"/>
              <a:t>		- REPO (</a:t>
            </a:r>
            <a:r>
              <a:rPr lang="pl-PL" altLang="pl-PL" sz="2600" i="1" dirty="0" err="1"/>
              <a:t>Repurchasing</a:t>
            </a:r>
            <a:r>
              <a:rPr lang="pl-PL" altLang="pl-PL" sz="2600" i="1" dirty="0"/>
              <a:t> Agreement)</a:t>
            </a:r>
            <a:r>
              <a:rPr lang="pl-PL" altLang="pl-PL" sz="2600" dirty="0"/>
              <a:t>  	- RREPO (</a:t>
            </a:r>
            <a:r>
              <a:rPr lang="pl-PL" altLang="pl-PL" sz="2600" i="1" dirty="0" err="1"/>
              <a:t>Reverse</a:t>
            </a:r>
            <a:r>
              <a:rPr lang="pl-PL" altLang="pl-PL" sz="2600" i="1" dirty="0"/>
              <a:t> REPO)</a:t>
            </a:r>
            <a:endParaRPr lang="pl-PL" altLang="pl-PL" sz="2600" dirty="0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6748-63CF-499D-BF3D-B88B355D1E8D}" type="slidenum">
              <a:rPr lang="pl-PL" altLang="en-US">
                <a:solidFill>
                  <a:srgbClr val="000000"/>
                </a:solidFill>
              </a:rPr>
              <a:pPr/>
              <a:t>38</a:t>
            </a:fld>
            <a:endParaRPr lang="pl-PL" altLang="en-US">
              <a:solidFill>
                <a:srgbClr val="000000"/>
              </a:solidFill>
            </a:endParaRPr>
          </a:p>
        </p:txBody>
      </p:sp>
      <p:pic>
        <p:nvPicPr>
          <p:cNvPr id="8198" name="Picture 6" descr="http://1.bp.blogspot.com/_ePwN_71Np-M/SnAkSFrKbfI/AAAAAAAAANM/HmRwKidU_DQ/s320/Honfleur-9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47800"/>
            <a:ext cx="421196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77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Papiery dłużne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327E14-F1A5-41E5-B1D8-586D8E3C8E2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00324"/>
            <a:ext cx="5184576" cy="255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9339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A0B8F-3527-48CC-A767-C015B1361DD7}" type="slidenum">
              <a:rPr lang="pl-PL" altLang="pl-PL"/>
              <a:pPr/>
              <a:t>4</a:t>
            </a:fld>
            <a:endParaRPr lang="pl-PL" altLang="pl-PL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131024" cy="1143000"/>
          </a:xfrm>
        </p:spPr>
        <p:txBody>
          <a:bodyPr/>
          <a:lstStyle/>
          <a:p>
            <a:r>
              <a:rPr lang="pl-PL" altLang="pl-PL" dirty="0"/>
              <a:t>Instrument finansowy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362200"/>
            <a:ext cx="7772400" cy="4191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l-PL" altLang="pl-PL" sz="2400"/>
              <a:t>Walor, którego jedyną właściwością jest związane z nim oczekiwanie przynoszenia dochodu właścicielowi</a:t>
            </a:r>
          </a:p>
          <a:p>
            <a:pPr>
              <a:lnSpc>
                <a:spcPct val="80000"/>
              </a:lnSpc>
            </a:pPr>
            <a:r>
              <a:rPr lang="pl-PL" altLang="pl-PL" sz="2400"/>
              <a:t>Zarówno waluty jak i papiery wartościowe mają dwie bardzo charakterystyczne cechy: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l-PL" altLang="pl-PL" sz="2400"/>
              <a:t>		- nie  maja wartości użytkowej, nie ma zarówno kosztów magazynowania, transportu jak i efektu nasycenia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l-PL" altLang="pl-PL" sz="2400"/>
              <a:t>		- nabycie instrumentu finansowego lub określonej waluty uzasadnia się wyłącznie oczekiwaniem zysku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l-PL" altLang="pl-PL" sz="2400"/>
              <a:t>Z tych względów instrumenty finansowe są niezwykle mobilne. W konsekwencji popyt na nie jest niezwykle dynamiczny i wrażliwy na ceny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pl-PL" altLang="pl-PL" sz="2400"/>
          </a:p>
        </p:txBody>
      </p:sp>
      <p:pic>
        <p:nvPicPr>
          <p:cNvPr id="5124" name="Picture 4" descr="C:\Documents and Settings\Sopoćko\Moje dokumenty\Moje obrazy\Rola banku c\financial instrument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600"/>
            <a:ext cx="23622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2528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3800"/>
              <a:t>Papiery rynku pieniężnego i kapitałowego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pl-PL" altLang="pl-PL" sz="3200"/>
              <a:t>Rynek pieniężny</a:t>
            </a:r>
          </a:p>
          <a:p>
            <a:r>
              <a:rPr lang="pl-PL" altLang="pl-PL"/>
              <a:t>Bony pieniężne (emituje bank centralny)</a:t>
            </a:r>
          </a:p>
          <a:p>
            <a:r>
              <a:rPr lang="pl-PL" altLang="pl-PL"/>
              <a:t>Bony skarbowe (skarb państwa</a:t>
            </a:r>
          </a:p>
          <a:p>
            <a:r>
              <a:rPr lang="pl-PL" altLang="pl-PL"/>
              <a:t>Bony komercyjne (jednostki gospodarcze)</a:t>
            </a:r>
          </a:p>
          <a:p>
            <a:pPr>
              <a:buFont typeface="Wingdings" pitchFamily="2" charset="2"/>
              <a:buNone/>
            </a:pPr>
            <a:r>
              <a:rPr lang="pl-PL" altLang="pl-PL" sz="3200"/>
              <a:t>Rynek kapitałowy</a:t>
            </a:r>
          </a:p>
          <a:p>
            <a:pPr>
              <a:spcBef>
                <a:spcPct val="50000"/>
              </a:spcBef>
              <a:buClrTx/>
              <a:buSzTx/>
              <a:buFont typeface="Wingdings" pitchFamily="2" charset="2"/>
              <a:buChar char="§"/>
            </a:pPr>
            <a:r>
              <a:rPr lang="pl-PL" altLang="pl-PL"/>
              <a:t> Obligacje</a:t>
            </a:r>
          </a:p>
          <a:p>
            <a:pPr>
              <a:buFont typeface="Wingdings" pitchFamily="2" charset="2"/>
              <a:buNone/>
            </a:pPr>
            <a:endParaRPr lang="pl-PL" altLang="pl-PL" sz="3200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AF7CE-468C-4DF8-A4A7-7E7172107B48}" type="slidenum">
              <a:rPr lang="pl-PL" altLang="en-US">
                <a:solidFill>
                  <a:srgbClr val="000000"/>
                </a:solidFill>
              </a:rPr>
              <a:pPr/>
              <a:t>40</a:t>
            </a:fld>
            <a:endParaRPr lang="pl-PL" altLang="en-US">
              <a:solidFill>
                <a:srgbClr val="000000"/>
              </a:solidFill>
            </a:endParaRPr>
          </a:p>
        </p:txBody>
      </p:sp>
      <p:pic>
        <p:nvPicPr>
          <p:cNvPr id="9224" name="Picture 8" descr="C:\Documents and Settings\Sopoćko\Moje dokumenty\Moje obrazy\Rola banku c\koper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509120"/>
            <a:ext cx="4019550" cy="204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48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Cechy papieru dłużnego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28800"/>
            <a:ext cx="4876800" cy="44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altLang="pl-PL" sz="2600" dirty="0"/>
              <a:t>Seria papierów wartościowych – papiery identyczne w stosunku do siebie</a:t>
            </a:r>
          </a:p>
          <a:p>
            <a:pPr>
              <a:lnSpc>
                <a:spcPct val="90000"/>
              </a:lnSpc>
            </a:pPr>
            <a:r>
              <a:rPr lang="pl-PL" altLang="pl-PL" sz="2600" dirty="0"/>
              <a:t>Serie papierów dłużnych określa: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l-PL" altLang="pl-PL" sz="2600" dirty="0"/>
              <a:t>		- zapadalność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l-PL" altLang="pl-PL" sz="2600" dirty="0"/>
              <a:t>		- kupon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l-PL" altLang="pl-PL" sz="2600" dirty="0"/>
              <a:t>		- emitent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l-PL" altLang="pl-PL" sz="2600" dirty="0"/>
              <a:t>		- ew. inne, dodatkowe cechy (np. zamienność, </a:t>
            </a:r>
            <a:r>
              <a:rPr lang="pl-PL" altLang="pl-PL" sz="2600" dirty="0" smtClean="0"/>
              <a:t>gwarancje losowane </a:t>
            </a:r>
            <a:r>
              <a:rPr lang="pl-PL" altLang="pl-PL" sz="2600" dirty="0"/>
              <a:t>premie)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5F948-8758-4D9C-A609-A0FF04B4A4C8}" type="slidenum">
              <a:rPr lang="pl-PL" altLang="en-US">
                <a:solidFill>
                  <a:srgbClr val="000000"/>
                </a:solidFill>
              </a:rPr>
              <a:pPr/>
              <a:t>41</a:t>
            </a:fld>
            <a:endParaRPr lang="pl-PL" altLang="en-US">
              <a:solidFill>
                <a:srgbClr val="000000"/>
              </a:solidFill>
            </a:endParaRPr>
          </a:p>
        </p:txBody>
      </p:sp>
      <p:pic>
        <p:nvPicPr>
          <p:cNvPr id="10244" name="Picture 4" descr="C:\Documents and Settings\Sopoćko\Moje dokumenty\Moje obrazy\Rola banku c\obligac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447800"/>
            <a:ext cx="3581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14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:\Documents and Settings\Sopoćko\Moje dokumenty\Moje obrazy\Rola banku c\price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31242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Cena papieru dłużnego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l-PL" altLang="pl-PL" dirty="0"/>
              <a:t>Cena nominalna – przyjmuje się ją za 100</a:t>
            </a:r>
          </a:p>
          <a:p>
            <a:pPr>
              <a:lnSpc>
                <a:spcPct val="90000"/>
              </a:lnSpc>
            </a:pPr>
            <a:r>
              <a:rPr lang="pl-PL" altLang="pl-PL" dirty="0"/>
              <a:t>Cena „odcinka”- najmniejsza wartość nominalna, która jest w obrocie danej serii. Są one różne.  Czasem bardzo wysokie (np. 10 000 zł i więcej) lub </a:t>
            </a:r>
            <a:r>
              <a:rPr lang="pl-PL" altLang="pl-PL" dirty="0" smtClean="0"/>
              <a:t>niskiej </a:t>
            </a:r>
            <a:r>
              <a:rPr lang="pl-PL" altLang="pl-PL" dirty="0"/>
              <a:t>(100 zł)</a:t>
            </a:r>
          </a:p>
          <a:p>
            <a:pPr>
              <a:lnSpc>
                <a:spcPct val="90000"/>
              </a:lnSpc>
            </a:pPr>
            <a:r>
              <a:rPr lang="pl-PL" altLang="pl-PL" dirty="0"/>
              <a:t>Rynkowa cena czysta – cena bez należnej części kuponu</a:t>
            </a:r>
          </a:p>
          <a:p>
            <a:pPr>
              <a:lnSpc>
                <a:spcPct val="90000"/>
              </a:lnSpc>
            </a:pPr>
            <a:r>
              <a:rPr lang="pl-PL" altLang="pl-PL" dirty="0"/>
              <a:t>Rynkowa cena z kuponem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l-PL" altLang="pl-PL" dirty="0"/>
              <a:t>Cena z k.= cena czysta + </a:t>
            </a:r>
            <a:r>
              <a:rPr lang="pl-PL" altLang="pl-PL" i="1" dirty="0"/>
              <a:t>i</a:t>
            </a:r>
            <a:r>
              <a:rPr lang="en-US" altLang="pl-PL" i="1" dirty="0">
                <a:cs typeface="Arial" charset="0"/>
              </a:rPr>
              <a:t>×</a:t>
            </a:r>
            <a:r>
              <a:rPr lang="pl-PL" altLang="pl-PL" i="1" dirty="0">
                <a:cs typeface="Arial" charset="0"/>
              </a:rPr>
              <a:t>t/365</a:t>
            </a:r>
            <a:endParaRPr lang="en-US" altLang="pl-PL" dirty="0">
              <a:cs typeface="Arial" charset="0"/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2ABC2-5F2C-4B42-BABA-D7BFC851DE7D}" type="slidenum">
              <a:rPr lang="pl-PL" altLang="en-US">
                <a:solidFill>
                  <a:srgbClr val="000000"/>
                </a:solidFill>
              </a:rPr>
              <a:pPr/>
              <a:t>42</a:t>
            </a:fld>
            <a:endParaRPr lang="pl-PL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71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C:\Documents and Settings\Sopoćko\Moje dokumenty\Moje obrazy\Rola banku c\og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57200"/>
            <a:ext cx="3276600" cy="257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03694" y="594210"/>
            <a:ext cx="7772400" cy="1143000"/>
          </a:xfrm>
        </p:spPr>
        <p:txBody>
          <a:bodyPr/>
          <a:lstStyle/>
          <a:p>
            <a:pPr algn="l"/>
            <a:r>
              <a:rPr lang="pl-PL" altLang="pl-PL" dirty="0"/>
              <a:t>Rodzaje kuponów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l-PL" altLang="pl-PL" dirty="0"/>
              <a:t>Papiery bezkuponowe</a:t>
            </a:r>
          </a:p>
          <a:p>
            <a:r>
              <a:rPr lang="pl-PL" altLang="pl-PL" dirty="0"/>
              <a:t>O stałym kuponie</a:t>
            </a:r>
          </a:p>
          <a:p>
            <a:r>
              <a:rPr lang="pl-PL" altLang="pl-PL" dirty="0"/>
              <a:t>O kuponie zmiennym</a:t>
            </a:r>
          </a:p>
          <a:p>
            <a:pPr>
              <a:buFont typeface="Wingdings" pitchFamily="2" charset="2"/>
              <a:buNone/>
            </a:pPr>
            <a:r>
              <a:rPr lang="pl-PL" altLang="pl-PL" dirty="0"/>
              <a:t>		- indeksowanym na inflacji</a:t>
            </a:r>
          </a:p>
          <a:p>
            <a:pPr>
              <a:buFont typeface="Wingdings" pitchFamily="2" charset="2"/>
              <a:buNone/>
            </a:pPr>
            <a:r>
              <a:rPr lang="pl-PL" altLang="pl-PL" dirty="0"/>
              <a:t>		- indeksowanym na WIBOR, LIBOR</a:t>
            </a:r>
          </a:p>
          <a:p>
            <a:pPr>
              <a:buFont typeface="Wingdings" pitchFamily="2" charset="2"/>
              <a:buNone/>
            </a:pPr>
            <a:r>
              <a:rPr lang="pl-PL" altLang="pl-PL" dirty="0"/>
              <a:t>		- inne formy indeksowania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5D55-2E3B-4791-9ABE-E554477A2DDA}" type="slidenum">
              <a:rPr lang="pl-PL" altLang="en-US">
                <a:solidFill>
                  <a:srgbClr val="000000"/>
                </a:solidFill>
              </a:rPr>
              <a:pPr/>
              <a:t>43</a:t>
            </a:fld>
            <a:endParaRPr lang="pl-PL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71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altLang="pl-PL" dirty="0"/>
              <a:t>Rentowność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l-PL" altLang="pl-PL" dirty="0"/>
              <a:t>Definicja YTM – średnioroczna stopa zwrotu do zapadalności pod warunkiem nieodsprzedawania</a:t>
            </a:r>
          </a:p>
          <a:p>
            <a:r>
              <a:rPr lang="pl-PL" altLang="pl-PL" dirty="0"/>
              <a:t>Między ceną (P) a rentownością (R) zachodzi relacja </a:t>
            </a:r>
          </a:p>
          <a:p>
            <a:pPr>
              <a:buFont typeface="Wingdings" pitchFamily="2" charset="2"/>
              <a:buNone/>
            </a:pPr>
            <a:endParaRPr lang="pl-PL" altLang="pl-PL" dirty="0"/>
          </a:p>
          <a:p>
            <a:pPr>
              <a:buFont typeface="Wingdings" pitchFamily="2" charset="2"/>
              <a:buNone/>
            </a:pPr>
            <a:r>
              <a:rPr lang="pl-PL" altLang="pl-PL" dirty="0"/>
              <a:t>			</a:t>
            </a:r>
          </a:p>
        </p:txBody>
      </p:sp>
      <p:sp>
        <p:nvSpPr>
          <p:cNvPr id="11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4F0FA-78FC-4D03-93C7-39462507B74F}" type="slidenum">
              <a:rPr lang="pl-PL" altLang="en-US">
                <a:solidFill>
                  <a:srgbClr val="000000"/>
                </a:solidFill>
              </a:rPr>
              <a:pPr/>
              <a:t>44</a:t>
            </a:fld>
            <a:endParaRPr lang="pl-PL" altLang="en-US">
              <a:solidFill>
                <a:srgbClr val="000000"/>
              </a:solidFill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>
              <a:solidFill>
                <a:srgbClr val="000000"/>
              </a:solidFill>
            </a:endParaRPr>
          </a:p>
        </p:txBody>
      </p:sp>
      <p:graphicFrame>
        <p:nvGraphicFramePr>
          <p:cNvPr id="13320" name="Object 8"/>
          <p:cNvGraphicFramePr>
            <a:graphicFrameLocks noChangeAspect="1"/>
          </p:cNvGraphicFramePr>
          <p:nvPr/>
        </p:nvGraphicFramePr>
        <p:xfrm>
          <a:off x="457200" y="5029200"/>
          <a:ext cx="7993063" cy="129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" name="Równanie" r:id="rId3" imgW="2882900" imgH="444500" progId="Equation.3">
                  <p:embed/>
                </p:oleObj>
              </mc:Choice>
              <mc:Fallback>
                <p:oleObj name="Równanie" r:id="rId3" imgW="28829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029200"/>
                        <a:ext cx="7993063" cy="1296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91" name="Picture 6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00032"/>
            <a:ext cx="3600400" cy="188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19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altLang="pl-PL" dirty="0"/>
              <a:t>Cena a rentowność</a:t>
            </a:r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673D-E4EE-49A2-BC87-8FC1D1F9A528}" type="slidenum">
              <a:rPr lang="pl-PL" altLang="en-US">
                <a:solidFill>
                  <a:srgbClr val="000000"/>
                </a:solidFill>
              </a:rPr>
              <a:pPr/>
              <a:t>45</a:t>
            </a:fld>
            <a:endParaRPr lang="pl-PL" alt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>
              <a:solidFill>
                <a:srgbClr val="000000"/>
              </a:solidFill>
            </a:endParaRPr>
          </a:p>
        </p:txBody>
      </p:sp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1258888" y="2276475"/>
          <a:ext cx="5832475" cy="3960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6" name="Wykres" r:id="rId3" imgW="3914775" imgH="2952750" progId="Excel.Chart.8">
                  <p:embed/>
                </p:oleObj>
              </mc:Choice>
              <mc:Fallback>
                <p:oleObj name="Wykres" r:id="rId3" imgW="3914775" imgH="295275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2276475"/>
                        <a:ext cx="5832475" cy="3960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2" name="Picture 6" descr="C:\Documents and Settings\Sopoćko\Moje dokumenty\Moje obrazy\Rola banku c\cena-ren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09600"/>
            <a:ext cx="3691136" cy="296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0056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Rentowność a zapadalność</a:t>
            </a:r>
          </a:p>
        </p:txBody>
      </p:sp>
      <p:graphicFrame>
        <p:nvGraphicFramePr>
          <p:cNvPr id="2" name="Object 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4387727"/>
              </p:ext>
            </p:extLst>
          </p:nvPr>
        </p:nvGraphicFramePr>
        <p:xfrm>
          <a:off x="685800" y="1981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5953D-B6F7-421F-945A-3C75570E9BEF}" type="slidenum">
              <a:rPr lang="pl-PL" altLang="en-US">
                <a:solidFill>
                  <a:srgbClr val="000000"/>
                </a:solidFill>
              </a:rPr>
              <a:pPr/>
              <a:t>46</a:t>
            </a:fld>
            <a:endParaRPr lang="pl-PL" altLang="en-US">
              <a:solidFill>
                <a:srgbClr val="000000"/>
              </a:solidFill>
            </a:endParaRPr>
          </a:p>
        </p:txBody>
      </p:sp>
      <p:sp>
        <p:nvSpPr>
          <p:cNvPr id="25611" name="Freeform 11"/>
          <p:cNvSpPr>
            <a:spLocks/>
          </p:cNvSpPr>
          <p:nvPr/>
        </p:nvSpPr>
        <p:spPr bwMode="auto">
          <a:xfrm>
            <a:off x="1692275" y="2492375"/>
            <a:ext cx="5903913" cy="938213"/>
          </a:xfrm>
          <a:custGeom>
            <a:avLst/>
            <a:gdLst>
              <a:gd name="T0" fmla="*/ 0 w 280"/>
              <a:gd name="T1" fmla="*/ 38 h 38"/>
              <a:gd name="T2" fmla="*/ 70 w 280"/>
              <a:gd name="T3" fmla="*/ 18 h 38"/>
              <a:gd name="T4" fmla="*/ 137 w 280"/>
              <a:gd name="T5" fmla="*/ 7 h 38"/>
              <a:gd name="T6" fmla="*/ 280 w 280"/>
              <a:gd name="T7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0" h="38">
                <a:moveTo>
                  <a:pt x="0" y="38"/>
                </a:moveTo>
                <a:cubicBezTo>
                  <a:pt x="23" y="30"/>
                  <a:pt x="47" y="23"/>
                  <a:pt x="70" y="18"/>
                </a:cubicBezTo>
                <a:cubicBezTo>
                  <a:pt x="93" y="13"/>
                  <a:pt x="102" y="10"/>
                  <a:pt x="137" y="7"/>
                </a:cubicBezTo>
                <a:cubicBezTo>
                  <a:pt x="172" y="4"/>
                  <a:pt x="256" y="1"/>
                  <a:pt x="280" y="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8694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Reverse Yield Curve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2339D-DEED-4323-962C-07CE6044701F}" type="slidenum">
              <a:rPr lang="pl-PL" altLang="en-US">
                <a:solidFill>
                  <a:srgbClr val="000000"/>
                </a:solidFill>
              </a:rPr>
              <a:pPr/>
              <a:t>47</a:t>
            </a:fld>
            <a:endParaRPr lang="pl-PL" altLang="en-US">
              <a:solidFill>
                <a:srgbClr val="000000"/>
              </a:solidFill>
            </a:endParaRPr>
          </a:p>
        </p:txBody>
      </p:sp>
      <p:graphicFrame>
        <p:nvGraphicFramePr>
          <p:cNvPr id="28676" name="Object 4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93100147"/>
              </p:ext>
            </p:extLst>
          </p:nvPr>
        </p:nvGraphicFramePr>
        <p:xfrm>
          <a:off x="467544" y="1651000"/>
          <a:ext cx="7345362" cy="389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4" name="Wykres" r:id="rId3" imgW="3771900" imgH="1752600" progId="Excel.Chart.8">
                  <p:embed/>
                </p:oleObj>
              </mc:Choice>
              <mc:Fallback>
                <p:oleObj name="Wykres" r:id="rId3" imgW="3771900" imgH="17526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651000"/>
                        <a:ext cx="7345362" cy="389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9" name="Freeform 7"/>
          <p:cNvSpPr>
            <a:spLocks/>
          </p:cNvSpPr>
          <p:nvPr/>
        </p:nvSpPr>
        <p:spPr bwMode="auto">
          <a:xfrm>
            <a:off x="1403648" y="1772816"/>
            <a:ext cx="5832648" cy="2592288"/>
          </a:xfrm>
          <a:custGeom>
            <a:avLst/>
            <a:gdLst>
              <a:gd name="T0" fmla="*/ 0 w 3583"/>
              <a:gd name="T1" fmla="*/ 0 h 696"/>
              <a:gd name="T2" fmla="*/ 498 w 3583"/>
              <a:gd name="T3" fmla="*/ 318 h 696"/>
              <a:gd name="T4" fmla="*/ 1315 w 3583"/>
              <a:gd name="T5" fmla="*/ 590 h 696"/>
              <a:gd name="T6" fmla="*/ 2721 w 3583"/>
              <a:gd name="T7" fmla="*/ 681 h 696"/>
              <a:gd name="T8" fmla="*/ 3447 w 3583"/>
              <a:gd name="T9" fmla="*/ 681 h 696"/>
              <a:gd name="T10" fmla="*/ 3538 w 3583"/>
              <a:gd name="T11" fmla="*/ 681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83" h="696">
                <a:moveTo>
                  <a:pt x="0" y="0"/>
                </a:moveTo>
                <a:cubicBezTo>
                  <a:pt x="139" y="110"/>
                  <a:pt x="279" y="220"/>
                  <a:pt x="498" y="318"/>
                </a:cubicBezTo>
                <a:cubicBezTo>
                  <a:pt x="717" y="416"/>
                  <a:pt x="945" y="530"/>
                  <a:pt x="1315" y="590"/>
                </a:cubicBezTo>
                <a:cubicBezTo>
                  <a:pt x="1685" y="650"/>
                  <a:pt x="2366" y="666"/>
                  <a:pt x="2721" y="681"/>
                </a:cubicBezTo>
                <a:cubicBezTo>
                  <a:pt x="3076" y="696"/>
                  <a:pt x="3311" y="681"/>
                  <a:pt x="3447" y="681"/>
                </a:cubicBezTo>
                <a:cubicBezTo>
                  <a:pt x="3583" y="681"/>
                  <a:pt x="3560" y="681"/>
                  <a:pt x="3538" y="68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3297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altLang="pl-PL"/>
              <a:t>Duracja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4894312" cy="4114800"/>
          </a:xfrm>
        </p:spPr>
        <p:txBody>
          <a:bodyPr/>
          <a:lstStyle/>
          <a:p>
            <a:r>
              <a:rPr lang="pl-PL" altLang="pl-PL" sz="2600" dirty="0"/>
              <a:t>Uproszczona definicja – okres zwrotu zainwestowanych środków w papier dłużny</a:t>
            </a:r>
          </a:p>
          <a:p>
            <a:r>
              <a:rPr lang="pl-PL" altLang="pl-PL" sz="2600" dirty="0"/>
              <a:t>Pełna definicja - ważona suma zdyskonto-wanych wpływów, wynikających z </a:t>
            </a:r>
            <a:r>
              <a:rPr lang="pl-PL" altLang="pl-PL" sz="2600" dirty="0" smtClean="0"/>
              <a:t>posiadania </a:t>
            </a:r>
            <a:r>
              <a:rPr lang="pl-PL" altLang="pl-PL" sz="2600" dirty="0"/>
              <a:t>obligacji, utrzymywanych aż do jej zapadnięcia – do ceny czystej 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B1A9-6652-4A29-8973-235EAE2A1868}" type="slidenum">
              <a:rPr lang="pl-PL" altLang="en-US">
                <a:solidFill>
                  <a:srgbClr val="000000"/>
                </a:solidFill>
              </a:rPr>
              <a:pPr/>
              <a:t>48</a:t>
            </a:fld>
            <a:endParaRPr lang="pl-PL" altLang="en-US">
              <a:solidFill>
                <a:srgbClr val="0000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16832"/>
            <a:ext cx="3672408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03270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 liczyć </a:t>
            </a:r>
            <a:r>
              <a:rPr lang="pl-PL" dirty="0" err="1" smtClean="0"/>
              <a:t>durację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Oblicza </a:t>
            </a:r>
            <a:r>
              <a:rPr lang="pl-PL" dirty="0" smtClean="0"/>
              <a:t>się sumę zdyskontowanych wpływów z obligacji (kupony, wartość umorzeniowa), ważonych okresem do ich wypłacenia</a:t>
            </a:r>
          </a:p>
          <a:p>
            <a:r>
              <a:rPr lang="pl-PL" dirty="0" smtClean="0"/>
              <a:t>Sumę tę odnosi się do ceny czystej zapłaconej przy zakupie </a:t>
            </a:r>
          </a:p>
          <a:p>
            <a:r>
              <a:rPr lang="pl-PL" dirty="0" err="1" smtClean="0"/>
              <a:t>Durację</a:t>
            </a:r>
            <a:r>
              <a:rPr lang="pl-PL" dirty="0" smtClean="0"/>
              <a:t> jak i okresy do </a:t>
            </a:r>
            <a:r>
              <a:rPr lang="pl-PL" dirty="0" smtClean="0"/>
              <a:t>poszczególnych </a:t>
            </a:r>
            <a:r>
              <a:rPr lang="pl-PL" dirty="0" smtClean="0"/>
              <a:t>wpływów liczy się w latach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327E14-F1A5-41E5-B1D8-586D8E3C8E2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20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6870F-6D3B-43EB-8FCA-C274C65F75AA}" type="slidenum">
              <a:rPr lang="pl-PL" altLang="pl-PL"/>
              <a:pPr/>
              <a:t>5</a:t>
            </a:fld>
            <a:endParaRPr lang="pl-PL" altLang="pl-PL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462088"/>
          </a:xfrm>
        </p:spPr>
        <p:txBody>
          <a:bodyPr/>
          <a:lstStyle/>
          <a:p>
            <a:r>
              <a:rPr lang="pl-PL" altLang="pl-PL" sz="4000"/>
              <a:t>Szczególne własności rynku  kapitałowego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17713"/>
            <a:ext cx="5867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altLang="pl-PL" sz="2800" dirty="0"/>
              <a:t>Duża mobilność</a:t>
            </a:r>
          </a:p>
          <a:p>
            <a:pPr>
              <a:lnSpc>
                <a:spcPct val="90000"/>
              </a:lnSpc>
            </a:pPr>
            <a:r>
              <a:rPr lang="pl-PL" altLang="pl-PL" sz="2800" dirty="0"/>
              <a:t>Wysoka wrażliwość na zdarzenia </a:t>
            </a:r>
            <a:r>
              <a:rPr lang="pl-PL" altLang="pl-PL" sz="2800" dirty="0" smtClean="0"/>
              <a:t>gospodarcze</a:t>
            </a:r>
            <a:r>
              <a:rPr lang="pl-PL" altLang="pl-PL" sz="2800" dirty="0"/>
              <a:t>, informacje, opinie</a:t>
            </a:r>
          </a:p>
          <a:p>
            <a:pPr>
              <a:lnSpc>
                <a:spcPct val="90000"/>
              </a:lnSpc>
            </a:pPr>
            <a:r>
              <a:rPr lang="pl-PL" altLang="pl-PL" sz="2800" dirty="0"/>
              <a:t>Znaczna podatność na manipulacje</a:t>
            </a:r>
          </a:p>
          <a:p>
            <a:pPr>
              <a:lnSpc>
                <a:spcPct val="90000"/>
              </a:lnSpc>
            </a:pPr>
            <a:r>
              <a:rPr lang="pl-PL" altLang="pl-PL" sz="2800" dirty="0"/>
              <a:t>Złożoność (niepoliczalna ilość </a:t>
            </a:r>
            <a:r>
              <a:rPr lang="pl-PL" altLang="pl-PL" sz="2800" dirty="0" smtClean="0"/>
              <a:t>współzależności </a:t>
            </a:r>
            <a:r>
              <a:rPr lang="pl-PL" altLang="pl-PL" sz="2800" dirty="0"/>
              <a:t>miedzy instrumentami finansowymi, walutami, danymi ekonomicznymi)</a:t>
            </a:r>
          </a:p>
        </p:txBody>
      </p:sp>
      <p:pic>
        <p:nvPicPr>
          <p:cNvPr id="6148" name="Picture 4" descr="C:\Documents and Settings\Sopoćko\Moje dokumenty\Moje obrazy\Rola banku c\securit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524000"/>
            <a:ext cx="34290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8382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7772400" cy="1143000"/>
          </a:xfrm>
        </p:spPr>
        <p:txBody>
          <a:bodyPr/>
          <a:lstStyle/>
          <a:p>
            <a:r>
              <a:rPr lang="pl-PL" altLang="pl-PL" dirty="0"/>
              <a:t>Od czego zależy </a:t>
            </a:r>
            <a:r>
              <a:rPr lang="pl-PL" altLang="pl-PL" dirty="0" err="1"/>
              <a:t>duracja</a:t>
            </a:r>
            <a:endParaRPr lang="pl-PL" altLang="pl-PL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340768"/>
            <a:ext cx="8856984" cy="237626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altLang="pl-PL" dirty="0"/>
              <a:t>a) Zapadalność. Im dalszy termin zapadalności, tym wyższa </a:t>
            </a:r>
            <a:r>
              <a:rPr lang="pl-PL" altLang="pl-PL" dirty="0" err="1"/>
              <a:t>duracja</a:t>
            </a:r>
            <a:endParaRPr lang="pl-PL" altLang="pl-PL" dirty="0"/>
          </a:p>
          <a:p>
            <a:pPr>
              <a:lnSpc>
                <a:spcPct val="90000"/>
              </a:lnSpc>
            </a:pPr>
            <a:r>
              <a:rPr lang="pl-PL" altLang="pl-PL" dirty="0"/>
              <a:t>b) Rentowność. Jeśli rentowność rośnie, </a:t>
            </a:r>
            <a:r>
              <a:rPr lang="pl-PL" altLang="pl-PL" dirty="0" err="1"/>
              <a:t>duracja</a:t>
            </a:r>
            <a:r>
              <a:rPr lang="pl-PL" altLang="pl-PL" dirty="0"/>
              <a:t> się skraca.</a:t>
            </a:r>
          </a:p>
          <a:p>
            <a:pPr>
              <a:lnSpc>
                <a:spcPct val="90000"/>
              </a:lnSpc>
            </a:pPr>
            <a:r>
              <a:rPr lang="pl-PL" altLang="pl-PL" dirty="0"/>
              <a:t>c) Kupon. Im niższy kupon, tym </a:t>
            </a:r>
            <a:r>
              <a:rPr lang="pl-PL" altLang="pl-PL" dirty="0" err="1" smtClean="0"/>
              <a:t>duracja</a:t>
            </a:r>
            <a:r>
              <a:rPr lang="pl-PL" altLang="pl-PL" dirty="0" smtClean="0"/>
              <a:t> </a:t>
            </a:r>
            <a:r>
              <a:rPr lang="pl-PL" altLang="pl-PL" dirty="0"/>
              <a:t>większa</a:t>
            </a:r>
          </a:p>
          <a:p>
            <a:pPr>
              <a:lnSpc>
                <a:spcPct val="90000"/>
              </a:lnSpc>
            </a:pPr>
            <a:r>
              <a:rPr lang="pl-PL" altLang="pl-PL" dirty="0"/>
              <a:t>d) Częstotliwość płacenia kuponu. Im większa, tym </a:t>
            </a:r>
            <a:r>
              <a:rPr lang="pl-PL" altLang="pl-PL" dirty="0" err="1"/>
              <a:t>duracja</a:t>
            </a:r>
            <a:r>
              <a:rPr lang="pl-PL" altLang="pl-PL" dirty="0"/>
              <a:t> krótsza 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5712-1F45-4C2D-8882-76632D785491}" type="slidenum">
              <a:rPr lang="pl-PL" altLang="en-US">
                <a:solidFill>
                  <a:srgbClr val="000000"/>
                </a:solidFill>
              </a:rPr>
              <a:pPr/>
              <a:t>50</a:t>
            </a:fld>
            <a:endParaRPr lang="pl-PL" altLang="en-US">
              <a:solidFill>
                <a:srgbClr val="000000"/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085184"/>
            <a:ext cx="5976664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75568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C:\Documents and Settings\Sopoćko\Moje dokumenty\Moje obrazy\Rola banku c\art of ris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"/>
            <a:ext cx="44958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Ryzyka związane z obligacją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>
            <a:normAutofit lnSpcReduction="10000"/>
          </a:bodyPr>
          <a:lstStyle/>
          <a:p>
            <a:r>
              <a:rPr lang="pl-PL" altLang="pl-PL" dirty="0"/>
              <a:t>Ryzyko stopy procentowej – możliwy wzrost stopy procentowej powoduje spadek wartości rynkowej obligacji</a:t>
            </a:r>
          </a:p>
          <a:p>
            <a:r>
              <a:rPr lang="pl-PL" altLang="pl-PL" dirty="0"/>
              <a:t>Ryzyko kredytowe – ryzyko inwestora określone możliwością niewypłacenia nominału lub należnych odsetek </a:t>
            </a:r>
          </a:p>
          <a:p>
            <a:r>
              <a:rPr lang="pl-PL" altLang="pl-PL" dirty="0"/>
              <a:t>Ryzyko płynności – niebezpieczeństwo niedopuszczalnie długiego okresu zanim uda się sprzedać po racjonalnej cenie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7E25-C806-458F-A4FF-3779EF5A8AD0}" type="slidenum">
              <a:rPr lang="pl-PL" altLang="en-US">
                <a:solidFill>
                  <a:srgbClr val="000000"/>
                </a:solidFill>
              </a:rPr>
              <a:pPr/>
              <a:t>51</a:t>
            </a:fld>
            <a:endParaRPr lang="pl-PL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3596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 smtClean="0"/>
              <a:t>Obligacje wg rentowności, płynności i kuponu</a:t>
            </a:r>
            <a:endParaRPr lang="pl-PL" altLang="pl-PL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l-PL" altLang="pl-PL"/>
              <a:t>Według emitenta</a:t>
            </a:r>
          </a:p>
        </p:txBody>
      </p:sp>
      <p:sp>
        <p:nvSpPr>
          <p:cNvPr id="2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28319-893B-44D9-AF63-D46EE7ECBCC5}" type="slidenum">
              <a:rPr lang="pl-PL" altLang="en-US">
                <a:solidFill>
                  <a:srgbClr val="000000"/>
                </a:solidFill>
              </a:rPr>
              <a:pPr/>
              <a:t>52</a:t>
            </a:fld>
            <a:endParaRPr lang="pl-PL" altLang="en-US">
              <a:solidFill>
                <a:srgbClr val="000000"/>
              </a:solidFill>
            </a:endParaRPr>
          </a:p>
        </p:txBody>
      </p:sp>
      <p:grpSp>
        <p:nvGrpSpPr>
          <p:cNvPr id="54276" name="Group 4"/>
          <p:cNvGrpSpPr>
            <a:grpSpLocks/>
          </p:cNvGrpSpPr>
          <p:nvPr/>
        </p:nvGrpSpPr>
        <p:grpSpPr bwMode="auto">
          <a:xfrm>
            <a:off x="900113" y="2133600"/>
            <a:ext cx="7775575" cy="1295400"/>
            <a:chOff x="697" y="2505"/>
            <a:chExt cx="10620" cy="1440"/>
          </a:xfrm>
        </p:grpSpPr>
        <p:sp>
          <p:nvSpPr>
            <p:cNvPr id="54277" name="Text Box 5"/>
            <p:cNvSpPr txBox="1">
              <a:spLocks noChangeArrowheads="1"/>
            </p:cNvSpPr>
            <p:nvPr/>
          </p:nvSpPr>
          <p:spPr bwMode="auto">
            <a:xfrm>
              <a:off x="697" y="3007"/>
              <a:ext cx="198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l-PL" altLang="pl-PL" sz="1200">
                  <a:solidFill>
                    <a:srgbClr val="000000"/>
                  </a:solidFill>
                </a:rPr>
                <a:t>Skarbowe</a:t>
              </a:r>
              <a:endParaRPr lang="pl-PL" altLang="pl-PL">
                <a:solidFill>
                  <a:srgbClr val="000000"/>
                </a:solidFill>
              </a:endParaRPr>
            </a:p>
          </p:txBody>
        </p:sp>
        <p:sp>
          <p:nvSpPr>
            <p:cNvPr id="54278" name="Text Box 6"/>
            <p:cNvSpPr txBox="1">
              <a:spLocks noChangeArrowheads="1"/>
            </p:cNvSpPr>
            <p:nvPr/>
          </p:nvSpPr>
          <p:spPr bwMode="auto">
            <a:xfrm>
              <a:off x="2857" y="3007"/>
              <a:ext cx="198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l-PL" altLang="pl-PL" sz="1200">
                  <a:solidFill>
                    <a:srgbClr val="000000"/>
                  </a:solidFill>
                </a:rPr>
                <a:t>Komunalne</a:t>
              </a:r>
              <a:endParaRPr lang="pl-PL" altLang="pl-PL">
                <a:solidFill>
                  <a:srgbClr val="000000"/>
                </a:solidFill>
              </a:endParaRPr>
            </a:p>
          </p:txBody>
        </p:sp>
        <p:sp>
          <p:nvSpPr>
            <p:cNvPr id="54279" name="Text Box 7"/>
            <p:cNvSpPr txBox="1">
              <a:spLocks noChangeArrowheads="1"/>
            </p:cNvSpPr>
            <p:nvPr/>
          </p:nvSpPr>
          <p:spPr bwMode="auto">
            <a:xfrm>
              <a:off x="5017" y="3007"/>
              <a:ext cx="198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l-PL" altLang="pl-PL" sz="1200">
                  <a:solidFill>
                    <a:srgbClr val="000000"/>
                  </a:solidFill>
                </a:rPr>
                <a:t>Hipoteczne</a:t>
              </a:r>
              <a:endParaRPr lang="pl-PL" altLang="pl-PL">
                <a:solidFill>
                  <a:srgbClr val="000000"/>
                </a:solidFill>
              </a:endParaRPr>
            </a:p>
          </p:txBody>
        </p:sp>
        <p:sp>
          <p:nvSpPr>
            <p:cNvPr id="54280" name="Text Box 8"/>
            <p:cNvSpPr txBox="1">
              <a:spLocks noChangeArrowheads="1"/>
            </p:cNvSpPr>
            <p:nvPr/>
          </p:nvSpPr>
          <p:spPr bwMode="auto">
            <a:xfrm>
              <a:off x="7177" y="3007"/>
              <a:ext cx="198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l-PL" altLang="pl-PL" sz="1200">
                  <a:solidFill>
                    <a:srgbClr val="000000"/>
                  </a:solidFill>
                </a:rPr>
                <a:t>Bankowe</a:t>
              </a:r>
              <a:endParaRPr lang="pl-PL" altLang="pl-PL">
                <a:solidFill>
                  <a:srgbClr val="000000"/>
                </a:solidFill>
              </a:endParaRPr>
            </a:p>
          </p:txBody>
        </p:sp>
        <p:sp>
          <p:nvSpPr>
            <p:cNvPr id="54281" name="Text Box 9"/>
            <p:cNvSpPr txBox="1">
              <a:spLocks noChangeArrowheads="1"/>
            </p:cNvSpPr>
            <p:nvPr/>
          </p:nvSpPr>
          <p:spPr bwMode="auto">
            <a:xfrm>
              <a:off x="9337" y="3007"/>
              <a:ext cx="198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l-PL" altLang="pl-PL" sz="1200">
                  <a:solidFill>
                    <a:srgbClr val="000000"/>
                  </a:solidFill>
                </a:rPr>
                <a:t>Przedsiębiorstw</a:t>
              </a:r>
              <a:endParaRPr lang="pl-PL" altLang="pl-PL">
                <a:solidFill>
                  <a:srgbClr val="000000"/>
                </a:solidFill>
              </a:endParaRPr>
            </a:p>
          </p:txBody>
        </p:sp>
        <p:sp>
          <p:nvSpPr>
            <p:cNvPr id="54282" name="Line 10"/>
            <p:cNvSpPr>
              <a:spLocks noChangeShapeType="1"/>
            </p:cNvSpPr>
            <p:nvPr/>
          </p:nvSpPr>
          <p:spPr bwMode="auto">
            <a:xfrm>
              <a:off x="697" y="2865"/>
              <a:ext cx="106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l-PL">
                <a:solidFill>
                  <a:srgbClr val="000000"/>
                </a:solidFill>
              </a:endParaRPr>
            </a:p>
          </p:txBody>
        </p:sp>
        <p:sp>
          <p:nvSpPr>
            <p:cNvPr id="54283" name="Line 11"/>
            <p:cNvSpPr>
              <a:spLocks noChangeShapeType="1"/>
            </p:cNvSpPr>
            <p:nvPr/>
          </p:nvSpPr>
          <p:spPr bwMode="auto">
            <a:xfrm>
              <a:off x="697" y="3937"/>
              <a:ext cx="106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l-PL">
                <a:solidFill>
                  <a:srgbClr val="000000"/>
                </a:solidFill>
              </a:endParaRPr>
            </a:p>
          </p:txBody>
        </p:sp>
        <p:sp>
          <p:nvSpPr>
            <p:cNvPr id="54284" name="Text Box 12"/>
            <p:cNvSpPr txBox="1">
              <a:spLocks noChangeArrowheads="1"/>
            </p:cNvSpPr>
            <p:nvPr/>
          </p:nvSpPr>
          <p:spPr bwMode="auto">
            <a:xfrm>
              <a:off x="4477" y="3585"/>
              <a:ext cx="1260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l-PL" altLang="pl-PL" sz="1200" i="1">
                  <a:solidFill>
                    <a:srgbClr val="000000"/>
                  </a:solidFill>
                </a:rPr>
                <a:t>płynność</a:t>
              </a:r>
              <a:endParaRPr lang="pl-PL" altLang="pl-PL">
                <a:solidFill>
                  <a:srgbClr val="000000"/>
                </a:solidFill>
              </a:endParaRPr>
            </a:p>
          </p:txBody>
        </p:sp>
        <p:sp>
          <p:nvSpPr>
            <p:cNvPr id="54285" name="Text Box 13"/>
            <p:cNvSpPr txBox="1">
              <a:spLocks noChangeArrowheads="1"/>
            </p:cNvSpPr>
            <p:nvPr/>
          </p:nvSpPr>
          <p:spPr bwMode="auto">
            <a:xfrm>
              <a:off x="4477" y="2505"/>
              <a:ext cx="1620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l-PL" altLang="pl-PL" sz="1200" i="1">
                  <a:solidFill>
                    <a:srgbClr val="000000"/>
                  </a:solidFill>
                </a:rPr>
                <a:t>rentowność</a:t>
              </a:r>
              <a:endParaRPr lang="pl-PL" altLang="pl-PL">
                <a:solidFill>
                  <a:srgbClr val="000000"/>
                </a:solidFill>
              </a:endParaRPr>
            </a:p>
          </p:txBody>
        </p:sp>
      </p:grpSp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539750" y="3716338"/>
            <a:ext cx="820896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pl-PL" altLang="pl-PL" sz="3000">
                <a:solidFill>
                  <a:srgbClr val="000000"/>
                </a:solidFill>
              </a:rPr>
              <a:t> Kuponu</a:t>
            </a:r>
          </a:p>
        </p:txBody>
      </p:sp>
      <p:sp>
        <p:nvSpPr>
          <p:cNvPr id="54323" name="Text Box 51"/>
          <p:cNvSpPr txBox="1">
            <a:spLocks noChangeArrowheads="1"/>
          </p:cNvSpPr>
          <p:nvPr/>
        </p:nvSpPr>
        <p:spPr bwMode="auto">
          <a:xfrm>
            <a:off x="1506538" y="4581525"/>
            <a:ext cx="14859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 sz="1200">
                <a:solidFill>
                  <a:srgbClr val="000000"/>
                </a:solidFill>
              </a:rPr>
              <a:t>Stałokuponowe</a:t>
            </a: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4324" name="Text Box 52"/>
          <p:cNvSpPr txBox="1">
            <a:spLocks noChangeArrowheads="1"/>
          </p:cNvSpPr>
          <p:nvPr/>
        </p:nvSpPr>
        <p:spPr bwMode="auto">
          <a:xfrm>
            <a:off x="3563938" y="4581525"/>
            <a:ext cx="16002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 sz="1200">
                <a:solidFill>
                  <a:srgbClr val="000000"/>
                </a:solidFill>
              </a:rPr>
              <a:t>Zmiennokuponowewe</a:t>
            </a: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4325" name="Text Box 53"/>
          <p:cNvSpPr txBox="1">
            <a:spLocks noChangeArrowheads="1"/>
          </p:cNvSpPr>
          <p:nvPr/>
        </p:nvSpPr>
        <p:spPr bwMode="auto">
          <a:xfrm>
            <a:off x="6078538" y="4548188"/>
            <a:ext cx="14859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 sz="1200">
                <a:solidFill>
                  <a:srgbClr val="000000"/>
                </a:solidFill>
              </a:rPr>
              <a:t>Zerokuponowe</a:t>
            </a: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4326" name="Text Box 54"/>
          <p:cNvSpPr txBox="1">
            <a:spLocks noChangeArrowheads="1"/>
          </p:cNvSpPr>
          <p:nvPr/>
        </p:nvSpPr>
        <p:spPr bwMode="auto">
          <a:xfrm>
            <a:off x="2306638" y="5038725"/>
            <a:ext cx="1600200" cy="406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 sz="1200">
                <a:solidFill>
                  <a:srgbClr val="000000"/>
                </a:solidFill>
              </a:rPr>
              <a:t>K. indeks WIBOR’em</a:t>
            </a: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4327" name="Text Box 55"/>
          <p:cNvSpPr txBox="1">
            <a:spLocks noChangeArrowheads="1"/>
          </p:cNvSpPr>
          <p:nvPr/>
        </p:nvSpPr>
        <p:spPr bwMode="auto">
          <a:xfrm>
            <a:off x="4592638" y="5038725"/>
            <a:ext cx="1485900" cy="406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 sz="1200">
                <a:solidFill>
                  <a:srgbClr val="000000"/>
                </a:solidFill>
              </a:rPr>
              <a:t>K. indeks. inflacją</a:t>
            </a: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4328" name="Line 56"/>
          <p:cNvSpPr>
            <a:spLocks noChangeShapeType="1"/>
          </p:cNvSpPr>
          <p:nvPr/>
        </p:nvSpPr>
        <p:spPr bwMode="auto">
          <a:xfrm flipH="1">
            <a:off x="3563938" y="4924425"/>
            <a:ext cx="22860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4329" name="Line 57"/>
          <p:cNvSpPr>
            <a:spLocks noChangeShapeType="1"/>
          </p:cNvSpPr>
          <p:nvPr/>
        </p:nvSpPr>
        <p:spPr bwMode="auto">
          <a:xfrm>
            <a:off x="4716463" y="4941888"/>
            <a:ext cx="43180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0564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Rodzaje obligacji cd.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l-PL" altLang="pl-PL" dirty="0"/>
              <a:t>Wg waluty obligacji</a:t>
            </a:r>
          </a:p>
          <a:p>
            <a:endParaRPr lang="pl-PL" altLang="pl-PL" dirty="0"/>
          </a:p>
          <a:p>
            <a:endParaRPr lang="pl-PL" altLang="pl-PL" dirty="0"/>
          </a:p>
          <a:p>
            <a:r>
              <a:rPr lang="pl-PL" altLang="pl-PL" dirty="0"/>
              <a:t>Specyficzne</a:t>
            </a:r>
          </a:p>
          <a:p>
            <a:endParaRPr lang="pl-PL" altLang="pl-PL" dirty="0"/>
          </a:p>
        </p:txBody>
      </p:sp>
      <p:sp>
        <p:nvSpPr>
          <p:cNvPr id="13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77283-0EAA-4AB5-9461-0C73DC142A64}" type="slidenum">
              <a:rPr lang="pl-PL" altLang="en-US">
                <a:solidFill>
                  <a:srgbClr val="000000"/>
                </a:solidFill>
              </a:rPr>
              <a:pPr/>
              <a:t>53</a:t>
            </a:fld>
            <a:endParaRPr lang="pl-PL" altLang="en-US">
              <a:solidFill>
                <a:srgbClr val="000000"/>
              </a:solidFill>
            </a:endParaRP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2627313" y="2636838"/>
            <a:ext cx="12573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 sz="1200">
                <a:solidFill>
                  <a:srgbClr val="000000"/>
                </a:solidFill>
              </a:rPr>
              <a:t>W wal. krajowej</a:t>
            </a: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4427538" y="2636838"/>
            <a:ext cx="12573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 sz="1200">
                <a:solidFill>
                  <a:srgbClr val="000000"/>
                </a:solidFill>
              </a:rPr>
              <a:t>Eurobond</a:t>
            </a: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985838" y="4460875"/>
            <a:ext cx="9144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 sz="1200">
                <a:solidFill>
                  <a:srgbClr val="000000"/>
                </a:solidFill>
              </a:rPr>
              <a:t>Zamienne</a:t>
            </a: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2014538" y="4460875"/>
            <a:ext cx="9144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 sz="1200">
                <a:solidFill>
                  <a:srgbClr val="000000"/>
                </a:solidFill>
              </a:rPr>
              <a:t>Junk bond</a:t>
            </a: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3043238" y="4460875"/>
            <a:ext cx="16002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 sz="1200">
                <a:solidFill>
                  <a:srgbClr val="000000"/>
                </a:solidFill>
              </a:rPr>
              <a:t>Wykup. periodycznie</a:t>
            </a: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6588125" y="4437063"/>
            <a:ext cx="167005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 sz="1200">
                <a:solidFill>
                  <a:srgbClr val="000000"/>
                </a:solidFill>
              </a:rPr>
              <a:t>Certificat of Deposit</a:t>
            </a: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4757738" y="4460875"/>
            <a:ext cx="1685925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 sz="1200">
                <a:solidFill>
                  <a:srgbClr val="000000"/>
                </a:solidFill>
              </a:rPr>
              <a:t>Starego typu listy z. </a:t>
            </a:r>
            <a:endParaRPr lang="pl-PL" altLang="pl-PL">
              <a:solidFill>
                <a:srgbClr val="00000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87990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374379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System rynku finansowego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61318-9F38-4174-8BB9-D6FF9B47BDA0}" type="slidenum">
              <a:rPr lang="pl-PL" altLang="en-US" smtClean="0">
                <a:solidFill>
                  <a:srgbClr val="000000"/>
                </a:solidFill>
              </a:rPr>
              <a:pPr/>
              <a:t>54</a:t>
            </a:fld>
            <a:endParaRPr lang="pl-PL" altLang="en-US">
              <a:solidFill>
                <a:srgbClr val="000000"/>
              </a:solidFill>
            </a:endParaRPr>
          </a:p>
        </p:txBody>
      </p:sp>
      <p:pic>
        <p:nvPicPr>
          <p:cNvPr id="16386" name="Picture 2" descr="Financial System - Overview, Components, Exam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52936"/>
            <a:ext cx="712879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8603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l-PL" altLang="pl-PL" smtClean="0"/>
              <a:t>Uczestnicy rynku finansowego</a:t>
            </a:r>
            <a:br>
              <a:rPr lang="pl-PL" altLang="pl-PL" smtClean="0"/>
            </a:br>
            <a:r>
              <a:rPr lang="pl-PL" altLang="pl-PL" smtClean="0"/>
              <a:t>Rynek pierwotny</a:t>
            </a:r>
          </a:p>
        </p:txBody>
      </p:sp>
      <p:sp>
        <p:nvSpPr>
          <p:cNvPr id="39939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altLang="pl-PL" smtClean="0"/>
              <a:t>Spółki</a:t>
            </a:r>
          </a:p>
          <a:p>
            <a:pPr eaLnBrk="1" hangingPunct="1"/>
            <a:r>
              <a:rPr lang="pl-PL" altLang="pl-PL" smtClean="0"/>
              <a:t>Fundusze inwestycyjne</a:t>
            </a:r>
          </a:p>
          <a:p>
            <a:pPr eaLnBrk="1" hangingPunct="1"/>
            <a:r>
              <a:rPr lang="pl-PL" altLang="pl-PL" smtClean="0"/>
              <a:t>Banki</a:t>
            </a:r>
          </a:p>
          <a:p>
            <a:pPr eaLnBrk="1" hangingPunct="1"/>
            <a:r>
              <a:rPr lang="pl-PL" altLang="pl-PL" smtClean="0"/>
              <a:t>Skarb państwa</a:t>
            </a:r>
          </a:p>
        </p:txBody>
      </p:sp>
      <p:sp>
        <p:nvSpPr>
          <p:cNvPr id="39940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8C52708-1C00-4629-8516-C36F1B219855}" type="slidenum">
              <a:rPr lang="pl-PL" altLang="pl-PL" sz="14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55</a:t>
            </a:fld>
            <a:endParaRPr lang="pl-PL" altLang="pl-PL" sz="1400" smtClean="0"/>
          </a:p>
        </p:txBody>
      </p:sp>
    </p:spTree>
    <p:extLst>
      <p:ext uri="{BB962C8B-B14F-4D97-AF65-F5344CB8AC3E}">
        <p14:creationId xmlns:p14="http://schemas.microsoft.com/office/powerpoint/2010/main" val="93282861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mtClean="0"/>
              <a:t>Uczestnicy rynku finansowego. Rynek wtórny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altLang="pl-PL" smtClean="0"/>
              <a:t>Inwestorzy indywidualni</a:t>
            </a:r>
          </a:p>
          <a:p>
            <a:pPr eaLnBrk="1" hangingPunct="1"/>
            <a:r>
              <a:rPr lang="pl-PL" altLang="pl-PL" smtClean="0"/>
              <a:t>Fundusze inwestycyjne</a:t>
            </a:r>
          </a:p>
          <a:p>
            <a:pPr eaLnBrk="1" hangingPunct="1"/>
            <a:r>
              <a:rPr lang="pl-PL" altLang="pl-PL" smtClean="0"/>
              <a:t>Fundusze emerytalne</a:t>
            </a:r>
          </a:p>
          <a:p>
            <a:pPr eaLnBrk="1" hangingPunct="1"/>
            <a:r>
              <a:rPr lang="pl-PL" altLang="pl-PL" smtClean="0"/>
              <a:t>Ubezpieczyciele</a:t>
            </a:r>
          </a:p>
          <a:p>
            <a:pPr eaLnBrk="1" hangingPunct="1"/>
            <a:r>
              <a:rPr lang="pl-PL" altLang="pl-PL" smtClean="0"/>
              <a:t>Banki</a:t>
            </a:r>
          </a:p>
          <a:p>
            <a:pPr eaLnBrk="1" hangingPunct="1"/>
            <a:r>
              <a:rPr lang="pl-PL" altLang="pl-PL" smtClean="0"/>
              <a:t>Nieprofesjonalni instytucjonalni</a:t>
            </a:r>
          </a:p>
          <a:p>
            <a:pPr eaLnBrk="1" hangingPunct="1">
              <a:buFontTx/>
              <a:buNone/>
            </a:pPr>
            <a:endParaRPr lang="en-AU" altLang="pl-PL" smtClean="0"/>
          </a:p>
        </p:txBody>
      </p:sp>
      <p:sp>
        <p:nvSpPr>
          <p:cNvPr id="40963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7AA0637-F01C-4E2A-9D50-665582305835}" type="slidenum">
              <a:rPr lang="pl-PL" altLang="pl-PL" sz="14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56</a:t>
            </a:fld>
            <a:endParaRPr lang="pl-PL" altLang="pl-PL" sz="1400" smtClean="0">
              <a:solidFill>
                <a:srgbClr val="000000"/>
              </a:solidFill>
            </a:endParaRPr>
          </a:p>
        </p:txBody>
      </p:sp>
      <p:pic>
        <p:nvPicPr>
          <p:cNvPr id="40965" name="Picture 6" descr="https://encrypted-tbn3.gstatic.com/images?q=tbn:ANd9GcQaO-oI9EMsn63E19HQvLS7GOc-NVypKPxH40lXXnkRLgfJ7ONWfQ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989138"/>
            <a:ext cx="335280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4359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mtClean="0"/>
              <a:t>Rynek pierwotny vs. r. wtórny</a:t>
            </a:r>
          </a:p>
        </p:txBody>
      </p:sp>
      <p:sp>
        <p:nvSpPr>
          <p:cNvPr id="41987" name="Symbol zastępczy zawartości 2"/>
          <p:cNvSpPr>
            <a:spLocks noGrp="1"/>
          </p:cNvSpPr>
          <p:nvPr>
            <p:ph idx="1"/>
          </p:nvPr>
        </p:nvSpPr>
        <p:spPr>
          <a:xfrm>
            <a:off x="611188" y="2060575"/>
            <a:ext cx="7772400" cy="4114800"/>
          </a:xfrm>
        </p:spPr>
        <p:txBody>
          <a:bodyPr/>
          <a:lstStyle/>
          <a:p>
            <a:pPr eaLnBrk="1" hangingPunct="1"/>
            <a:r>
              <a:rPr lang="pl-PL" altLang="pl-PL" smtClean="0"/>
              <a:t>Na rynku akcji obroty rynku pierwotnego stanowią  poniżej 1%</a:t>
            </a:r>
          </a:p>
          <a:p>
            <a:pPr eaLnBrk="1" hangingPunct="1"/>
            <a:r>
              <a:rPr lang="pl-PL" altLang="pl-PL" smtClean="0"/>
              <a:t>Rynek pierwotny papierów dłużnych zdominowany jest przez papiery skarbowe z rolowanego i nowego długu publicznego. Rynek wtórny zdominowany jest przez banki</a:t>
            </a:r>
          </a:p>
        </p:txBody>
      </p:sp>
      <p:sp>
        <p:nvSpPr>
          <p:cNvPr id="41988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0A44133-D72C-4512-A1B3-77DA0F832351}" type="slidenum">
              <a:rPr lang="pl-PL" altLang="pl-PL" sz="14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57</a:t>
            </a:fld>
            <a:endParaRPr lang="pl-PL" altLang="pl-PL" sz="1400" smtClean="0">
              <a:solidFill>
                <a:srgbClr val="000000"/>
              </a:solidFill>
            </a:endParaRPr>
          </a:p>
        </p:txBody>
      </p:sp>
      <p:pic>
        <p:nvPicPr>
          <p:cNvPr id="41989" name="Picture 2" descr="Znalezione obrazy dla zapytania primary and secondary mark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7244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3466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smtClean="0"/>
              <a:t>Procedura wejścia na rynek pierwotny</a:t>
            </a:r>
          </a:p>
        </p:txBody>
      </p:sp>
      <p:sp>
        <p:nvSpPr>
          <p:cNvPr id="43011" name="Symbol zastępczy zawartości 2"/>
          <p:cNvSpPr>
            <a:spLocks noGrp="1"/>
          </p:cNvSpPr>
          <p:nvPr>
            <p:ph idx="1"/>
          </p:nvPr>
        </p:nvSpPr>
        <p:spPr>
          <a:xfrm>
            <a:off x="611188" y="2017713"/>
            <a:ext cx="83439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altLang="pl-PL" sz="2800" dirty="0" smtClean="0"/>
              <a:t>Analiza potrzeb inwestycyjnych spółki i alternatywnych sposobów ich pokrycia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sz="2800" dirty="0" smtClean="0"/>
              <a:t>Podjęcie decyzji o emisji</a:t>
            </a:r>
            <a:r>
              <a:rPr lang="en-AU" altLang="pl-PL" sz="2800" dirty="0" smtClean="0"/>
              <a:t>, </a:t>
            </a:r>
            <a:r>
              <a:rPr lang="pl-PL" altLang="pl-PL" sz="2800" dirty="0" smtClean="0"/>
              <a:t>Uchwała WZA</a:t>
            </a:r>
            <a:endParaRPr lang="en-AU" altLang="pl-PL" sz="2800" dirty="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pl-PL" altLang="pl-PL" sz="2800" dirty="0" smtClean="0"/>
              <a:t>Umowa z Domem Maklerskim i innymi doradcami</a:t>
            </a:r>
            <a:endParaRPr lang="en-AU" altLang="pl-PL" sz="2800" dirty="0" smtClean="0"/>
          </a:p>
          <a:p>
            <a:pPr eaLnBrk="1" hangingPunct="1">
              <a:lnSpc>
                <a:spcPct val="90000"/>
              </a:lnSpc>
            </a:pPr>
            <a:r>
              <a:rPr lang="pl-PL" altLang="pl-PL" sz="2800" dirty="0" smtClean="0"/>
              <a:t>Przygotowanie dokumentów do KNF</a:t>
            </a:r>
          </a:p>
          <a:p>
            <a:endParaRPr lang="pl-PL" altLang="pl-PL" dirty="0" smtClean="0"/>
          </a:p>
        </p:txBody>
      </p:sp>
      <p:sp>
        <p:nvSpPr>
          <p:cNvPr id="43012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6AC90BB-56F8-48C0-A69C-545C958A80BF}" type="slidenum">
              <a:rPr lang="pl-PL" altLang="pl-PL" smtClean="0"/>
              <a:pPr eaLnBrk="1" hangingPunct="1"/>
              <a:t>58</a:t>
            </a:fld>
            <a:endParaRPr lang="pl-PL" altLang="pl-PL" smtClean="0"/>
          </a:p>
        </p:txBody>
      </p:sp>
      <p:pic>
        <p:nvPicPr>
          <p:cNvPr id="43013" name="Picture 2" descr="Znalezione obrazy dla zapytania participa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63" y="4581525"/>
            <a:ext cx="22860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71302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smtClean="0"/>
              <a:t>Procedura wejścia na rynek pierwotny cd.</a:t>
            </a:r>
          </a:p>
        </p:txBody>
      </p:sp>
      <p:sp>
        <p:nvSpPr>
          <p:cNvPr id="44035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altLang="pl-PL" dirty="0" smtClean="0"/>
              <a:t>Zgoda KNF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dirty="0" smtClean="0"/>
              <a:t>Rejestracja emisji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dirty="0" smtClean="0"/>
              <a:t>Ustalenie ceny emisyjnej i sposobu dystrybucji akcji</a:t>
            </a:r>
            <a:endParaRPr lang="en-AU" altLang="pl-PL" dirty="0" smtClean="0"/>
          </a:p>
          <a:p>
            <a:pPr eaLnBrk="1" hangingPunct="1">
              <a:lnSpc>
                <a:spcPct val="90000"/>
              </a:lnSpc>
            </a:pPr>
            <a:r>
              <a:rPr lang="pl-PL" altLang="pl-PL" dirty="0" smtClean="0"/>
              <a:t>Umowa gwarancji emisji (opcjonalnie)</a:t>
            </a:r>
            <a:endParaRPr lang="en-AU" altLang="pl-PL" dirty="0" smtClean="0"/>
          </a:p>
          <a:p>
            <a:endParaRPr lang="pl-PL" altLang="pl-PL" dirty="0" smtClean="0"/>
          </a:p>
        </p:txBody>
      </p:sp>
      <p:sp>
        <p:nvSpPr>
          <p:cNvPr id="44036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28CFFE1-12A0-4268-A58A-6838923EDDAE}" type="slidenum">
              <a:rPr lang="pl-PL" altLang="pl-PL" smtClean="0"/>
              <a:pPr eaLnBrk="1" hangingPunct="1"/>
              <a:t>59</a:t>
            </a:fld>
            <a:endParaRPr lang="pl-PL" altLang="pl-PL" smtClean="0"/>
          </a:p>
        </p:txBody>
      </p:sp>
      <p:sp>
        <p:nvSpPr>
          <p:cNvPr id="44037" name="AutoShape 2" descr="Znalezione obrazy dla zapytania procedur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44038" name="AutoShape 4" descr="Znalezione obrazy dla zapytania procedure"/>
          <p:cNvSpPr>
            <a:spLocks noChangeAspect="1" noChangeArrowheads="1"/>
          </p:cNvSpPr>
          <p:nvPr/>
        </p:nvSpPr>
        <p:spPr bwMode="auto">
          <a:xfrm>
            <a:off x="152400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44039" name="AutoShape 6" descr="Znalezione obrazy dla zapytania procedure"/>
          <p:cNvSpPr>
            <a:spLocks noChangeAspect="1" noChangeArrowheads="1"/>
          </p:cNvSpPr>
          <p:nvPr/>
        </p:nvSpPr>
        <p:spPr bwMode="auto">
          <a:xfrm>
            <a:off x="304800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pic>
        <p:nvPicPr>
          <p:cNvPr id="4404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437063"/>
            <a:ext cx="20669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828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BF240-6F8E-4918-9C8E-E17CEBB48FD1}" type="slidenum">
              <a:rPr lang="pl-PL" altLang="pl-PL"/>
              <a:pPr/>
              <a:t>6</a:t>
            </a:fld>
            <a:endParaRPr lang="pl-PL" altLang="pl-PL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4640263" cy="1462088"/>
          </a:xfrm>
        </p:spPr>
        <p:txBody>
          <a:bodyPr/>
          <a:lstStyle/>
          <a:p>
            <a:r>
              <a:rPr lang="pl-PL" altLang="pl-PL" sz="4000"/>
              <a:t>Spekulacje na rynku finansowym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09800"/>
            <a:ext cx="91440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altLang="pl-PL"/>
              <a:t>S. - działania służące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l-PL" altLang="pl-PL"/>
              <a:t> wyłącznie wykorzystywaniu różnic cen </a:t>
            </a:r>
          </a:p>
          <a:p>
            <a:pPr>
              <a:lnSpc>
                <a:spcPct val="90000"/>
              </a:lnSpc>
            </a:pPr>
            <a:r>
              <a:rPr lang="pl-PL" altLang="pl-PL"/>
              <a:t>S. są naturalnym i nieodłącznych elementem rynku finansowego</a:t>
            </a:r>
          </a:p>
          <a:p>
            <a:pPr>
              <a:lnSpc>
                <a:spcPct val="90000"/>
              </a:lnSpc>
            </a:pPr>
            <a:r>
              <a:rPr lang="pl-PL" altLang="pl-PL"/>
              <a:t>Spekulacje dzielą się na </a:t>
            </a:r>
          </a:p>
          <a:p>
            <a:pPr lvl="1">
              <a:lnSpc>
                <a:spcPct val="90000"/>
              </a:lnSpc>
            </a:pPr>
            <a:r>
              <a:rPr lang="pl-PL" altLang="pl-PL"/>
              <a:t>legalne, tj. wykorzystujące ruch cen kształtowanych przez rynek</a:t>
            </a:r>
          </a:p>
          <a:p>
            <a:pPr lvl="1">
              <a:lnSpc>
                <a:spcPct val="90000"/>
              </a:lnSpc>
            </a:pPr>
            <a:r>
              <a:rPr lang="pl-PL" altLang="pl-PL"/>
              <a:t>nielegalne, tj. oparte o sztuczna aktywność rynkową i nieuczciwe posługiwanie się informacjami</a:t>
            </a:r>
          </a:p>
        </p:txBody>
      </p:sp>
      <p:pic>
        <p:nvPicPr>
          <p:cNvPr id="7172" name="Picture 4" descr="C:\Documents and Settings\Sopoćko\Moje dokumenty\Moje obrazy\Rola banku c\spekul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0"/>
            <a:ext cx="3505200" cy="277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80327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ytuł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5076825" cy="1462087"/>
          </a:xfrm>
        </p:spPr>
        <p:txBody>
          <a:bodyPr/>
          <a:lstStyle/>
          <a:p>
            <a:r>
              <a:rPr lang="pl-PL" altLang="pl-PL" smtClean="0"/>
              <a:t>Rynek pierwotny. Dokumenty dla KNF</a:t>
            </a:r>
          </a:p>
        </p:txBody>
      </p:sp>
      <p:sp>
        <p:nvSpPr>
          <p:cNvPr id="45059" name="Symbol zastępczy zawartości 2"/>
          <p:cNvSpPr>
            <a:spLocks noGrp="1"/>
          </p:cNvSpPr>
          <p:nvPr>
            <p:ph idx="1"/>
          </p:nvPr>
        </p:nvSpPr>
        <p:spPr>
          <a:xfrm>
            <a:off x="684213" y="2017713"/>
            <a:ext cx="8270875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pl-PL" altLang="pl-PL" dirty="0" smtClean="0">
                <a:solidFill>
                  <a:srgbClr val="000000"/>
                </a:solidFill>
                <a:latin typeface="Times New Roman" pitchFamily="18" charset="0"/>
              </a:rPr>
              <a:t>Informacja z rejestru spółek (adres, członkowie zarządu, pełnomocnictwa, rodzaj działalności, kapitał zakładowy spółki) </a:t>
            </a:r>
          </a:p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pl-PL" altLang="pl-PL" dirty="0" smtClean="0">
                <a:solidFill>
                  <a:srgbClr val="000000"/>
                </a:solidFill>
                <a:latin typeface="Times New Roman" pitchFamily="18" charset="0"/>
              </a:rPr>
              <a:t>Bilans spółki oceniony przez biegłego rewidenta</a:t>
            </a:r>
            <a:endParaRPr lang="en-AU" altLang="pl-PL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pl-PL" altLang="pl-PL" dirty="0" smtClean="0">
                <a:solidFill>
                  <a:srgbClr val="000000"/>
                </a:solidFill>
                <a:latin typeface="Times New Roman" pitchFamily="18" charset="0"/>
              </a:rPr>
              <a:t>Rachunek zysków i strat (sprawdzony)</a:t>
            </a:r>
            <a:r>
              <a:rPr lang="en-AU" altLang="pl-PL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pl-PL" altLang="pl-PL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pl-PL" altLang="pl-PL" dirty="0" smtClean="0">
                <a:solidFill>
                  <a:srgbClr val="000000"/>
                </a:solidFill>
                <a:latin typeface="Times New Roman" pitchFamily="18" charset="0"/>
              </a:rPr>
              <a:t>Informacja z urzędu skarbowego o zobowiązaniach podatkowych</a:t>
            </a:r>
          </a:p>
          <a:p>
            <a:endParaRPr lang="pl-PL" altLang="pl-PL" dirty="0" smtClean="0"/>
          </a:p>
        </p:txBody>
      </p:sp>
      <p:sp>
        <p:nvSpPr>
          <p:cNvPr id="45060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C3D5ED4-5295-4DAF-AD07-4B2674D880B3}" type="slidenum">
              <a:rPr lang="pl-PL" altLang="pl-PL" smtClean="0"/>
              <a:pPr eaLnBrk="1" hangingPunct="1"/>
              <a:t>60</a:t>
            </a:fld>
            <a:endParaRPr lang="pl-PL" altLang="pl-PL" smtClean="0"/>
          </a:p>
        </p:txBody>
      </p:sp>
      <p:pic>
        <p:nvPicPr>
          <p:cNvPr id="4506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33375"/>
            <a:ext cx="27146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46688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smtClean="0"/>
              <a:t>Rynek pierwotny. Dokumenty dla KNF cd. </a:t>
            </a:r>
          </a:p>
        </p:txBody>
      </p:sp>
      <p:sp>
        <p:nvSpPr>
          <p:cNvPr id="46084" name="Symbol zastępczy zawartości 2"/>
          <p:cNvSpPr>
            <a:spLocks noGrp="1"/>
          </p:cNvSpPr>
          <p:nvPr>
            <p:ph idx="1"/>
          </p:nvPr>
        </p:nvSpPr>
        <p:spPr>
          <a:xfrm>
            <a:off x="296863" y="2408238"/>
            <a:ext cx="8847137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altLang="pl-PL" dirty="0" smtClean="0"/>
              <a:t>Prospekt emisyjny, bądź memorandum informacyjne</a:t>
            </a:r>
            <a:endParaRPr lang="en-AU" altLang="pl-PL" dirty="0" smtClean="0"/>
          </a:p>
          <a:p>
            <a:pPr eaLnBrk="1" hangingPunct="1">
              <a:lnSpc>
                <a:spcPct val="90000"/>
              </a:lnSpc>
            </a:pPr>
            <a:r>
              <a:rPr lang="pl-PL" altLang="pl-PL" dirty="0" smtClean="0"/>
              <a:t>Umowa z dystrybutorem emisji, bądź informacja o dystrybucji własnej</a:t>
            </a:r>
            <a:endParaRPr lang="en-AU" altLang="pl-PL" dirty="0" smtClean="0"/>
          </a:p>
          <a:p>
            <a:pPr eaLnBrk="1" hangingPunct="1">
              <a:lnSpc>
                <a:spcPct val="90000"/>
              </a:lnSpc>
            </a:pPr>
            <a:r>
              <a:rPr lang="pl-PL" altLang="pl-PL" dirty="0" smtClean="0"/>
              <a:t>Publikacja prospektu na stronie internetowej emitenta, w gazecie ogólnopolskiej, w postaci papierowej </a:t>
            </a:r>
            <a:r>
              <a:rPr lang="pl-PL" altLang="pl-PL" dirty="0" err="1" smtClean="0"/>
              <a:t>ogolnodostępnej</a:t>
            </a:r>
            <a:endParaRPr lang="en-AU" altLang="pl-PL" dirty="0" smtClean="0"/>
          </a:p>
          <a:p>
            <a:endParaRPr lang="pl-PL" altLang="pl-PL" dirty="0" smtClean="0"/>
          </a:p>
        </p:txBody>
      </p:sp>
      <p:sp>
        <p:nvSpPr>
          <p:cNvPr id="46082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656DA16-A95E-4ADA-85D2-026118B674EF}" type="slidenum">
              <a:rPr lang="pl-PL" altLang="pl-PL" smtClean="0"/>
              <a:pPr eaLnBrk="1" hangingPunct="1"/>
              <a:t>61</a:t>
            </a:fld>
            <a:endParaRPr lang="pl-PL" altLang="pl-PL" smtClean="0"/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765175"/>
            <a:ext cx="2362200" cy="151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323014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/>
              <a:t>Prospekt emisyjny</a:t>
            </a:r>
            <a:r>
              <a:rPr lang="en-AU" altLang="pl-PL" smtClean="0"/>
              <a:t>. </a:t>
            </a:r>
            <a:r>
              <a:rPr lang="pl-PL" altLang="pl-PL" smtClean="0"/>
              <a:t>Zawartość</a:t>
            </a:r>
          </a:p>
        </p:txBody>
      </p:sp>
      <p:sp>
        <p:nvSpPr>
          <p:cNvPr id="47109" name="Symbol zastępczy zawartości 2"/>
          <p:cNvSpPr>
            <a:spLocks noGrp="1"/>
          </p:cNvSpPr>
          <p:nvPr>
            <p:ph idx="1"/>
          </p:nvPr>
        </p:nvSpPr>
        <p:spPr>
          <a:xfrm>
            <a:off x="395288" y="2133600"/>
            <a:ext cx="7772400" cy="4114800"/>
          </a:xfrm>
        </p:spPr>
        <p:txBody>
          <a:bodyPr/>
          <a:lstStyle/>
          <a:p>
            <a:pPr eaLnBrk="1" hangingPunct="1"/>
            <a:r>
              <a:rPr lang="en-AU" altLang="pl-PL" dirty="0" err="1" smtClean="0"/>
              <a:t>Informa</a:t>
            </a:r>
            <a:r>
              <a:rPr lang="pl-PL" altLang="pl-PL" dirty="0" err="1" smtClean="0"/>
              <a:t>cja</a:t>
            </a:r>
            <a:r>
              <a:rPr lang="pl-PL" altLang="pl-PL" dirty="0" smtClean="0"/>
              <a:t> o aktualnej i poprzedniej emisji</a:t>
            </a:r>
          </a:p>
          <a:p>
            <a:pPr eaLnBrk="1" hangingPunct="1"/>
            <a:r>
              <a:rPr lang="pl-PL" altLang="pl-PL" dirty="0" smtClean="0"/>
              <a:t>Ekstrakt z bilansu spółki, ksiąg rachunkowych itp.</a:t>
            </a:r>
            <a:endParaRPr lang="en-AU" altLang="pl-PL" dirty="0" smtClean="0"/>
          </a:p>
          <a:p>
            <a:pPr eaLnBrk="1" hangingPunct="1"/>
            <a:r>
              <a:rPr lang="pl-PL" altLang="pl-PL" dirty="0" smtClean="0"/>
              <a:t>Istotne daty z rejestru sądowego spółki</a:t>
            </a:r>
            <a:endParaRPr lang="en-AU" altLang="pl-PL" dirty="0" smtClean="0"/>
          </a:p>
          <a:p>
            <a:pPr eaLnBrk="1" hangingPunct="1"/>
            <a:r>
              <a:rPr lang="pl-PL" altLang="pl-PL" dirty="0" smtClean="0"/>
              <a:t>Więksi udziałowcy spółki</a:t>
            </a:r>
            <a:endParaRPr lang="en-AU" altLang="pl-PL" dirty="0" smtClean="0"/>
          </a:p>
          <a:p>
            <a:pPr eaLnBrk="1" hangingPunct="1"/>
            <a:r>
              <a:rPr lang="pl-PL" altLang="pl-PL" dirty="0" smtClean="0"/>
              <a:t>Rodzaje ryzyka związanego z działalnością spółki</a:t>
            </a:r>
          </a:p>
        </p:txBody>
      </p:sp>
      <p:sp>
        <p:nvSpPr>
          <p:cNvPr id="47107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B477452-711D-44C1-A847-D08A1238E3AC}" type="slidenum">
              <a:rPr lang="pl-PL" altLang="pl-PL" smtClean="0"/>
              <a:pPr eaLnBrk="1" hangingPunct="1"/>
              <a:t>62</a:t>
            </a:fld>
            <a:endParaRPr lang="pl-PL" altLang="pl-PL" smtClean="0"/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588" y="5085184"/>
            <a:ext cx="2286000" cy="171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655090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/>
              <a:t>Prospekt emisyjny. Zawartość c.d</a:t>
            </a:r>
          </a:p>
        </p:txBody>
      </p:sp>
      <p:sp>
        <p:nvSpPr>
          <p:cNvPr id="48131" name="Symbol zastępczy zawartości 2"/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2779712"/>
          </a:xfrm>
        </p:spPr>
        <p:txBody>
          <a:bodyPr/>
          <a:lstStyle/>
          <a:p>
            <a:pPr eaLnBrk="1" hangingPunct="1"/>
            <a:r>
              <a:rPr lang="pl-PL" altLang="pl-PL" smtClean="0"/>
              <a:t>Cel emisji</a:t>
            </a:r>
            <a:endParaRPr lang="en-AU" altLang="pl-PL" smtClean="0"/>
          </a:p>
          <a:p>
            <a:pPr eaLnBrk="1" hangingPunct="1"/>
            <a:r>
              <a:rPr lang="pl-PL" altLang="pl-PL" smtClean="0"/>
              <a:t>Perspektywy rozwoju spółki</a:t>
            </a:r>
          </a:p>
          <a:p>
            <a:pPr eaLnBrk="1" hangingPunct="1"/>
            <a:r>
              <a:rPr lang="pl-PL" altLang="pl-PL" smtClean="0"/>
              <a:t>Inne informacje istotne z punktu widzenia emisji</a:t>
            </a:r>
            <a:endParaRPr lang="en-AU" altLang="pl-PL" smtClean="0"/>
          </a:p>
          <a:p>
            <a:endParaRPr lang="pl-PL" altLang="pl-PL" smtClean="0"/>
          </a:p>
        </p:txBody>
      </p:sp>
      <p:sp>
        <p:nvSpPr>
          <p:cNvPr id="48132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B2D82F5-97E4-4B57-956D-51FB2B54F50D}" type="slidenum">
              <a:rPr lang="pl-PL" altLang="pl-PL" smtClean="0"/>
              <a:pPr eaLnBrk="1" hangingPunct="1"/>
              <a:t>63</a:t>
            </a:fld>
            <a:endParaRPr lang="pl-PL" altLang="pl-PL" smtClean="0"/>
          </a:p>
        </p:txBody>
      </p:sp>
      <p:pic>
        <p:nvPicPr>
          <p:cNvPr id="481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279900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180587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ytuł 1"/>
          <p:cNvSpPr>
            <a:spLocks noGrp="1"/>
          </p:cNvSpPr>
          <p:nvPr>
            <p:ph type="title"/>
          </p:nvPr>
        </p:nvSpPr>
        <p:spPr>
          <a:xfrm>
            <a:off x="250825" y="214313"/>
            <a:ext cx="6337300" cy="1462087"/>
          </a:xfrm>
        </p:spPr>
        <p:txBody>
          <a:bodyPr/>
          <a:lstStyle/>
          <a:p>
            <a:r>
              <a:rPr lang="pl-PL" altLang="pl-PL" smtClean="0"/>
              <a:t>Sprzedaż nowych emisji</a:t>
            </a:r>
          </a:p>
        </p:txBody>
      </p:sp>
      <p:sp>
        <p:nvSpPr>
          <p:cNvPr id="49157" name="Symbol zastępczy zawartości 2"/>
          <p:cNvSpPr>
            <a:spLocks noGrp="1"/>
          </p:cNvSpPr>
          <p:nvPr>
            <p:ph idx="1"/>
          </p:nvPr>
        </p:nvSpPr>
        <p:spPr>
          <a:xfrm>
            <a:off x="251520" y="2204864"/>
            <a:ext cx="8704263" cy="4114800"/>
          </a:xfrm>
        </p:spPr>
        <p:txBody>
          <a:bodyPr>
            <a:normAutofit/>
          </a:bodyPr>
          <a:lstStyle/>
          <a:p>
            <a:r>
              <a:rPr lang="pl-PL" altLang="pl-PL" dirty="0" smtClean="0"/>
              <a:t>Pierwsze  emisje akcji</a:t>
            </a:r>
            <a:r>
              <a:rPr lang="en-AU" altLang="pl-PL" dirty="0" smtClean="0"/>
              <a:t> (IPO) </a:t>
            </a:r>
            <a:r>
              <a:rPr lang="pl-PL" altLang="pl-PL" dirty="0" smtClean="0"/>
              <a:t>wymagają, cod zasady,  prospektu emisyjnego</a:t>
            </a:r>
            <a:r>
              <a:rPr lang="en-AU" altLang="pl-PL" dirty="0" smtClean="0"/>
              <a:t>, </a:t>
            </a:r>
            <a:r>
              <a:rPr lang="pl-PL" altLang="pl-PL" dirty="0" smtClean="0"/>
              <a:t>następne</a:t>
            </a:r>
            <a:r>
              <a:rPr lang="en-AU" altLang="pl-PL" dirty="0" smtClean="0"/>
              <a:t> </a:t>
            </a:r>
            <a:r>
              <a:rPr lang="pl-PL" altLang="pl-PL" dirty="0" smtClean="0"/>
              <a:t>-</a:t>
            </a:r>
            <a:r>
              <a:rPr lang="en-AU" altLang="pl-PL" dirty="0" smtClean="0"/>
              <a:t>memorandum</a:t>
            </a:r>
            <a:r>
              <a:rPr lang="pl-PL" altLang="pl-PL" dirty="0" smtClean="0"/>
              <a:t> informacyjnego, </a:t>
            </a:r>
          </a:p>
          <a:p>
            <a:r>
              <a:rPr lang="pl-PL" altLang="pl-PL" dirty="0" smtClean="0"/>
              <a:t>W procedurze, gdy wymagane jest memorandum informacyjne i inny od </a:t>
            </a:r>
            <a:r>
              <a:rPr lang="pl-PL" altLang="pl-PL" dirty="0" err="1" smtClean="0"/>
              <a:t>prospetu</a:t>
            </a:r>
            <a:r>
              <a:rPr lang="pl-PL" altLang="pl-PL" dirty="0" smtClean="0"/>
              <a:t> </a:t>
            </a:r>
            <a:r>
              <a:rPr lang="pl-PL" altLang="pl-PL" dirty="0" smtClean="0"/>
              <a:t>dokument </a:t>
            </a:r>
            <a:r>
              <a:rPr lang="pl-PL" altLang="pl-PL" dirty="0" smtClean="0"/>
              <a:t>emisyjny, </a:t>
            </a:r>
            <a:r>
              <a:rPr lang="pl-PL" altLang="pl-PL" dirty="0" smtClean="0"/>
              <a:t>nie jest wymagana formalna zgoda KNF, która jednak może złożyć sprzeciw</a:t>
            </a:r>
            <a:endParaRPr lang="en-AU" altLang="pl-PL" dirty="0" smtClean="0"/>
          </a:p>
          <a:p>
            <a:endParaRPr lang="pl-PL" altLang="pl-PL" dirty="0" smtClean="0"/>
          </a:p>
        </p:txBody>
      </p:sp>
      <p:sp>
        <p:nvSpPr>
          <p:cNvPr id="49155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8BB9BED-B36E-4092-B8EB-650C414D886B}" type="slidenum">
              <a:rPr lang="pl-PL" altLang="pl-PL" smtClean="0"/>
              <a:pPr eaLnBrk="1" hangingPunct="1"/>
              <a:t>64</a:t>
            </a:fld>
            <a:endParaRPr lang="pl-PL" altLang="pl-PL" smtClean="0"/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620713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294161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332656"/>
            <a:ext cx="24669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Tytuł 1"/>
          <p:cNvSpPr>
            <a:spLocks noGrp="1"/>
          </p:cNvSpPr>
          <p:nvPr>
            <p:ph type="title"/>
          </p:nvPr>
        </p:nvSpPr>
        <p:spPr>
          <a:xfrm>
            <a:off x="395536" y="609600"/>
            <a:ext cx="8748464" cy="1143000"/>
          </a:xfrm>
        </p:spPr>
        <p:txBody>
          <a:bodyPr/>
          <a:lstStyle/>
          <a:p>
            <a:pPr eaLnBrk="1" hangingPunct="1"/>
            <a:r>
              <a:rPr lang="pl-PL" altLang="pl-PL" dirty="0" smtClean="0">
                <a:solidFill>
                  <a:schemeClr val="tx1"/>
                </a:solidFill>
              </a:rPr>
              <a:t>Ułatwienie informacyjne w ramach oferty publicznej</a:t>
            </a:r>
          </a:p>
        </p:txBody>
      </p:sp>
      <p:sp>
        <p:nvSpPr>
          <p:cNvPr id="11267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981200"/>
            <a:ext cx="8640960" cy="41148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Clr>
                <a:srgbClr val="3333CC"/>
              </a:buClr>
            </a:pPr>
            <a:r>
              <a:rPr lang="pl-PL" altLang="pl-PL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Ułatwienia informacyjne polegają na zezwoleniu emisji bez prospektu emisyjnego </a:t>
            </a:r>
          </a:p>
          <a:p>
            <a:pPr marL="609600" indent="-609600" eaLnBrk="1" hangingPunct="1">
              <a:lnSpc>
                <a:spcPct val="80000"/>
              </a:lnSpc>
              <a:buClr>
                <a:srgbClr val="3333CC"/>
              </a:buClr>
            </a:pPr>
            <a:r>
              <a:rPr lang="pl-PL" altLang="pl-PL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Występują przy	</a:t>
            </a:r>
          </a:p>
          <a:p>
            <a:pPr marL="0" indent="0" eaLnBrk="1" hangingPunct="1">
              <a:lnSpc>
                <a:spcPct val="80000"/>
              </a:lnSpc>
              <a:buClr>
                <a:srgbClr val="3333CC"/>
              </a:buClr>
              <a:buNone/>
            </a:pPr>
            <a:r>
              <a:rPr lang="pl-PL" altLang="pl-PL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- niewielkich emisjach (&lt;2,5 mln zł	</a:t>
            </a:r>
          </a:p>
          <a:p>
            <a:pPr marL="609600" indent="-609600" eaLnBrk="1" hangingPunct="1">
              <a:lnSpc>
                <a:spcPct val="80000"/>
              </a:lnSpc>
              <a:buClr>
                <a:srgbClr val="3333CC"/>
              </a:buClr>
              <a:buFont typeface="Wingdings" pitchFamily="2" charset="2"/>
              <a:buNone/>
            </a:pPr>
            <a:r>
              <a:rPr lang="pl-PL" altLang="pl-PL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- wysokich cenach jednostkowych waloru (&gt;100 000 €)</a:t>
            </a:r>
          </a:p>
          <a:p>
            <a:pPr marL="609600" indent="-609600" eaLnBrk="1" hangingPunct="1">
              <a:lnSpc>
                <a:spcPct val="80000"/>
              </a:lnSpc>
              <a:buClr>
                <a:srgbClr val="3333CC"/>
              </a:buClr>
              <a:buFont typeface="Wingdings" pitchFamily="2" charset="2"/>
              <a:buNone/>
            </a:pPr>
            <a:r>
              <a:rPr lang="pl-PL" altLang="pl-PL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- kierowane są wyłącznie do inwestorów kwalifikowanych (domy maklerskie, instytucje finansowe, duże przedsiębiorstwa itp.)</a:t>
            </a:r>
          </a:p>
          <a:p>
            <a:pPr marL="609600" indent="-609600" eaLnBrk="1" hangingPunct="1">
              <a:lnSpc>
                <a:spcPct val="80000"/>
              </a:lnSpc>
              <a:buClr>
                <a:srgbClr val="3333CC"/>
              </a:buClr>
            </a:pPr>
            <a:r>
              <a:rPr lang="pl-PL" altLang="pl-PL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Nie wymagają prospektu e.:</a:t>
            </a:r>
          </a:p>
          <a:p>
            <a:pPr marL="898525" lvl="1" indent="-395288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pl-PL" altLang="pl-PL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papiery emitowanymi na czas krótszy niż 12 miesięcy</a:t>
            </a:r>
          </a:p>
          <a:p>
            <a:pPr marL="898525" lvl="1" indent="-395288" eaLnBrk="1" hangingPunct="1">
              <a:lnSpc>
                <a:spcPct val="80000"/>
              </a:lnSpc>
              <a:buClr>
                <a:srgbClr val="FF0000"/>
              </a:buClr>
              <a:buFontTx/>
              <a:buChar char="-"/>
            </a:pPr>
            <a:r>
              <a:rPr lang="pl-PL" altLang="pl-PL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walory skarbu państwa i bank centralny, w tym także tego</a:t>
            </a:r>
          </a:p>
          <a:p>
            <a:pPr marL="503237" lvl="1" indent="0" eaLnBrk="1" hangingPunct="1">
              <a:lnSpc>
                <a:spcPct val="80000"/>
              </a:lnSpc>
              <a:buClr>
                <a:srgbClr val="FF0000"/>
              </a:buClr>
              <a:buNone/>
            </a:pPr>
            <a:r>
              <a:rPr lang="pl-PL" altLang="pl-PL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pl-PL" altLang="pl-PL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rodzaju instrumenty instytucji zagranicznych</a:t>
            </a:r>
            <a:endParaRPr lang="pl-PL" altLang="pl-PL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4BB4996-2D3C-450C-B7EC-688DC9BB3A2D}" type="slidenum">
              <a:rPr lang="pl-PL" altLang="pl-PL" sz="14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65</a:t>
            </a:fld>
            <a:endParaRPr lang="pl-PL" altLang="pl-PL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76156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/>
              <a:t>Sprzedaż nowych emisji cd.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288" y="2017713"/>
            <a:ext cx="8559800" cy="4506912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Publiczna oferta jest rozprowadzana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l-PL" dirty="0" smtClean="0"/>
              <a:t>	-metodą subskrypcji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l-PL" dirty="0"/>
              <a:t>	</a:t>
            </a:r>
            <a:r>
              <a:rPr lang="pl-PL" dirty="0" smtClean="0"/>
              <a:t>- poprzez ofertę giełdową</a:t>
            </a:r>
          </a:p>
          <a:p>
            <a:pPr>
              <a:defRPr/>
            </a:pPr>
            <a:r>
              <a:rPr lang="pl-PL" altLang="pl-PL" dirty="0" smtClean="0"/>
              <a:t>Emitent wybiera w procesie </a:t>
            </a:r>
            <a:r>
              <a:rPr lang="pl-PL" altLang="pl-PL" dirty="0" err="1" smtClean="0"/>
              <a:t>book-building</a:t>
            </a:r>
            <a:r>
              <a:rPr lang="pl-PL" altLang="pl-PL" dirty="0" smtClean="0"/>
              <a:t> taką cenę, która pozwoli na objęcie przez inwestorów całej emisji. </a:t>
            </a:r>
          </a:p>
          <a:p>
            <a:pPr>
              <a:defRPr/>
            </a:pPr>
            <a:r>
              <a:rPr lang="pl-PL" altLang="pl-PL" dirty="0" smtClean="0"/>
              <a:t>Dopuszcza się możliwość odrębnej oferty dla różnych inwestorów </a:t>
            </a:r>
            <a:endParaRPr lang="en-AU" altLang="pl-PL" dirty="0" smtClean="0"/>
          </a:p>
          <a:p>
            <a:pPr>
              <a:defRPr/>
            </a:pPr>
            <a:endParaRPr lang="pl-PL" dirty="0"/>
          </a:p>
        </p:txBody>
      </p:sp>
      <p:sp>
        <p:nvSpPr>
          <p:cNvPr id="50179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9113930-068C-478E-A639-FD24EB9E4F3F}" type="slidenum">
              <a:rPr lang="pl-PL" altLang="pl-PL" smtClean="0"/>
              <a:pPr eaLnBrk="1" hangingPunct="1"/>
              <a:t>66</a:t>
            </a:fld>
            <a:endParaRPr lang="pl-PL" altLang="pl-PL" smtClean="0"/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133600"/>
            <a:ext cx="216217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354003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/>
              <a:t>Rynek wtórny. Formy obortu</a:t>
            </a:r>
          </a:p>
        </p:txBody>
      </p:sp>
      <p:sp>
        <p:nvSpPr>
          <p:cNvPr id="5120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altLang="pl-PL" dirty="0" smtClean="0"/>
              <a:t>Giełda (rynek regulowany)</a:t>
            </a:r>
          </a:p>
          <a:p>
            <a:r>
              <a:rPr lang="pl-PL" altLang="pl-PL" dirty="0" smtClean="0"/>
              <a:t>OTC zorganizowany -MTF (</a:t>
            </a:r>
            <a:r>
              <a:rPr lang="pl-PL" altLang="pl-PL" dirty="0" err="1" smtClean="0"/>
              <a:t>Multilateral</a:t>
            </a:r>
            <a:r>
              <a:rPr lang="pl-PL" altLang="pl-PL" dirty="0" smtClean="0"/>
              <a:t> Trade </a:t>
            </a:r>
            <a:r>
              <a:rPr lang="pl-PL" altLang="pl-PL" dirty="0" err="1" smtClean="0"/>
              <a:t>Facility</a:t>
            </a:r>
            <a:r>
              <a:rPr lang="pl-PL" altLang="pl-PL" dirty="0" smtClean="0"/>
              <a:t> – pozagiełdowe platformy obrotu)</a:t>
            </a:r>
          </a:p>
          <a:p>
            <a:r>
              <a:rPr lang="pl-PL" altLang="pl-PL" dirty="0" smtClean="0"/>
              <a:t>OTC niezorganizowany)</a:t>
            </a:r>
          </a:p>
        </p:txBody>
      </p:sp>
      <p:sp>
        <p:nvSpPr>
          <p:cNvPr id="51204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646A05A-C8EF-4302-A6A4-FEF4EBD28B71}" type="slidenum">
              <a:rPr lang="pl-PL" altLang="pl-PL" smtClean="0"/>
              <a:pPr eaLnBrk="1" hangingPunct="1"/>
              <a:t>67</a:t>
            </a:fld>
            <a:endParaRPr lang="pl-PL" altLang="pl-PL" smtClean="0"/>
          </a:p>
        </p:txBody>
      </p:sp>
      <p:pic>
        <p:nvPicPr>
          <p:cNvPr id="5120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743450"/>
            <a:ext cx="17526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113307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76250"/>
            <a:ext cx="20669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Tytuł 1"/>
          <p:cNvSpPr>
            <a:spLocks noGrp="1"/>
          </p:cNvSpPr>
          <p:nvPr>
            <p:ph type="title"/>
          </p:nvPr>
        </p:nvSpPr>
        <p:spPr>
          <a:xfrm>
            <a:off x="251520" y="21632"/>
            <a:ext cx="8712522" cy="1462088"/>
          </a:xfrm>
        </p:spPr>
        <p:txBody>
          <a:bodyPr/>
          <a:lstStyle/>
          <a:p>
            <a:r>
              <a:rPr lang="pl-PL" altLang="pl-PL" dirty="0" smtClean="0"/>
              <a:t>Rynek giełdowy. Warunki dopuszczenia</a:t>
            </a:r>
          </a:p>
        </p:txBody>
      </p:sp>
      <p:sp>
        <p:nvSpPr>
          <p:cNvPr id="52228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988840"/>
            <a:ext cx="8775700" cy="4114800"/>
          </a:xfrm>
        </p:spPr>
        <p:txBody>
          <a:bodyPr/>
          <a:lstStyle/>
          <a:p>
            <a:r>
              <a:rPr lang="pl-PL" altLang="pl-PL" sz="2600" dirty="0" smtClean="0"/>
              <a:t>nie toczy się postępowanie układowe ani upadłościowe</a:t>
            </a:r>
          </a:p>
          <a:p>
            <a:r>
              <a:rPr lang="pl-PL" altLang="pl-PL" sz="2600" dirty="0" smtClean="0"/>
              <a:t>Łączna wartość akcji – 60 mln zł (15 mln euro). Rynek  główny (podstawowy) 17 mln euro</a:t>
            </a:r>
          </a:p>
          <a:p>
            <a:r>
              <a:rPr lang="pl-PL" altLang="pl-PL" sz="2600" dirty="0" smtClean="0"/>
              <a:t>Co najmniej 15 % (Rynek Podstawowy 25% jest w posiadaniu mniejszościowych akcjonariuszy (mniej niż 5% kapitału)</a:t>
            </a:r>
          </a:p>
          <a:p>
            <a:pPr lvl="0">
              <a:buClr>
                <a:srgbClr val="3333CC"/>
              </a:buClr>
            </a:pPr>
            <a:r>
              <a:rPr lang="pl-PL" altLang="pl-PL" sz="2600" dirty="0" smtClean="0">
                <a:solidFill>
                  <a:srgbClr val="000000"/>
                </a:solidFill>
              </a:rPr>
              <a:t>Na rynku podstawowym - wymóg publikowania     sprawozdań finansowych </a:t>
            </a:r>
            <a:r>
              <a:rPr lang="pl-PL" altLang="pl-PL" sz="2600" dirty="0">
                <a:solidFill>
                  <a:srgbClr val="000000"/>
                </a:solidFill>
              </a:rPr>
              <a:t>z trzech poprzednich </a:t>
            </a:r>
            <a:r>
              <a:rPr lang="pl-PL" altLang="pl-PL" sz="2600" dirty="0" smtClean="0">
                <a:solidFill>
                  <a:srgbClr val="000000"/>
                </a:solidFill>
              </a:rPr>
              <a:t>lat</a:t>
            </a:r>
          </a:p>
          <a:p>
            <a:r>
              <a:rPr lang="pl-PL" altLang="pl-PL" sz="2600" dirty="0" smtClean="0"/>
              <a:t>Dopuszczone na GPW, ale nie spełniające warunków rynku podstawowego – Rynek Równoległy</a:t>
            </a:r>
          </a:p>
        </p:txBody>
      </p:sp>
      <p:sp>
        <p:nvSpPr>
          <p:cNvPr id="52226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7F2DF35-2ADE-46E8-8E87-42BB11A46E92}" type="slidenum">
              <a:rPr lang="pl-PL" altLang="pl-PL" smtClean="0"/>
              <a:pPr eaLnBrk="1" hangingPunct="1"/>
              <a:t>68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62397017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smtClean="0"/>
              <a:t>Giełdowy rynek podstawowy. Warunki wejścia.</a:t>
            </a:r>
          </a:p>
        </p:txBody>
      </p:sp>
      <p:sp>
        <p:nvSpPr>
          <p:cNvPr id="53251" name="Symbol zastępczy zawartości 2"/>
          <p:cNvSpPr>
            <a:spLocks noGrp="1"/>
          </p:cNvSpPr>
          <p:nvPr>
            <p:ph idx="1"/>
          </p:nvPr>
        </p:nvSpPr>
        <p:spPr>
          <a:xfrm>
            <a:off x="468313" y="2017713"/>
            <a:ext cx="8486775" cy="4114800"/>
          </a:xfrm>
        </p:spPr>
        <p:txBody>
          <a:bodyPr/>
          <a:lstStyle/>
          <a:p>
            <a:r>
              <a:rPr lang="pl-PL" altLang="pl-PL" dirty="0" smtClean="0"/>
              <a:t>Silniejszy wymóg rozproszenia (25% lub co najmniej 17 mln </a:t>
            </a:r>
            <a:r>
              <a:rPr lang="pl-PL" altLang="pl-PL" dirty="0" err="1" smtClean="0"/>
              <a:t>eur</a:t>
            </a:r>
            <a:endParaRPr lang="pl-PL" altLang="pl-PL" dirty="0" smtClean="0"/>
          </a:p>
          <a:p>
            <a:r>
              <a:rPr lang="pl-PL" altLang="pl-PL" dirty="0" smtClean="0"/>
              <a:t>Pozostałe spółki – rynek równoległy</a:t>
            </a:r>
          </a:p>
          <a:p>
            <a:r>
              <a:rPr lang="pl-PL" altLang="pl-PL" dirty="0" smtClean="0"/>
              <a:t>Wszystkie spółki giełdowe powinny publikować sprawozdania półroczne i roczne oraz informować o wszystkich zdarzeniach mogących wpłynąć na cenę waloru </a:t>
            </a:r>
          </a:p>
        </p:txBody>
      </p:sp>
      <p:sp>
        <p:nvSpPr>
          <p:cNvPr id="53252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D4B615AC-BF63-4683-BDEE-694EE56B0D7E}" type="slidenum">
              <a:rPr lang="pl-PL" altLang="pl-PL" smtClean="0"/>
              <a:pPr eaLnBrk="1" hangingPunct="1"/>
              <a:t>69</a:t>
            </a:fld>
            <a:endParaRPr lang="pl-PL" altLang="pl-PL" smtClean="0"/>
          </a:p>
        </p:txBody>
      </p:sp>
      <p:pic>
        <p:nvPicPr>
          <p:cNvPr id="532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765175"/>
            <a:ext cx="1905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0070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2DD71-9E3B-4E42-A964-F50EB620A0E1}" type="slidenum">
              <a:rPr lang="pl-PL" altLang="pl-PL"/>
              <a:pPr/>
              <a:t>7</a:t>
            </a:fld>
            <a:endParaRPr lang="pl-PL" altLang="pl-PL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93038" cy="914400"/>
          </a:xfrm>
        </p:spPr>
        <p:txBody>
          <a:bodyPr/>
          <a:lstStyle/>
          <a:p>
            <a:r>
              <a:rPr lang="pl-PL" altLang="pl-PL"/>
              <a:t>Plusy i minusy spekulacji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4953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altLang="pl-PL" sz="2800"/>
              <a:t>Pożytki ze spekulacji</a:t>
            </a:r>
          </a:p>
          <a:p>
            <a:pPr lvl="1">
              <a:lnSpc>
                <a:spcPct val="90000"/>
              </a:lnSpc>
            </a:pPr>
            <a:r>
              <a:rPr lang="pl-PL" altLang="pl-PL" sz="2400"/>
              <a:t>utrzymywanie płynności rynku</a:t>
            </a:r>
          </a:p>
          <a:p>
            <a:pPr lvl="1">
              <a:lnSpc>
                <a:spcPct val="90000"/>
              </a:lnSpc>
            </a:pPr>
            <a:r>
              <a:rPr lang="pl-PL" altLang="pl-PL" sz="2400"/>
              <a:t>zwiększenie dynamiki alokacji zasobów</a:t>
            </a:r>
          </a:p>
          <a:p>
            <a:pPr>
              <a:lnSpc>
                <a:spcPct val="90000"/>
              </a:lnSpc>
            </a:pPr>
            <a:r>
              <a:rPr lang="pl-PL" altLang="pl-PL" sz="2800"/>
              <a:t>Niebezpieczeństwa spekulacji</a:t>
            </a:r>
          </a:p>
          <a:p>
            <a:pPr lvl="1">
              <a:lnSpc>
                <a:spcPct val="90000"/>
              </a:lnSpc>
            </a:pPr>
            <a:r>
              <a:rPr lang="pl-PL" altLang="pl-PL" sz="2400"/>
              <a:t>ryzyko „bańki mydlanej” (makroekonomiczne)</a:t>
            </a:r>
          </a:p>
          <a:p>
            <a:pPr lvl="1">
              <a:lnSpc>
                <a:spcPct val="90000"/>
              </a:lnSpc>
            </a:pPr>
            <a:r>
              <a:rPr lang="pl-PL" altLang="pl-PL" sz="2400"/>
              <a:t>przekroczenie krytycznej wartości strat przedsiębiorstwa</a:t>
            </a:r>
          </a:p>
        </p:txBody>
      </p:sp>
      <p:pic>
        <p:nvPicPr>
          <p:cNvPr id="8196" name="Picture 4" descr="C:\Documents and Settings\Sopoćko\Moje dokumenty\Moje obrazy\Rola banku c\Plus_Min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45720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74527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542925"/>
            <a:ext cx="23622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7793038" cy="1462088"/>
          </a:xfrm>
        </p:spPr>
        <p:txBody>
          <a:bodyPr/>
          <a:lstStyle/>
          <a:p>
            <a:pPr eaLnBrk="1" hangingPunct="1"/>
            <a:r>
              <a:rPr lang="pl-PL" altLang="pl-PL" smtClean="0"/>
              <a:t>Giełda</a:t>
            </a:r>
            <a:r>
              <a:rPr lang="en-AU" altLang="pl-PL" smtClean="0"/>
              <a:t>. </a:t>
            </a:r>
            <a:r>
              <a:rPr lang="pl-PL" altLang="pl-PL" smtClean="0"/>
              <a:t>Systemy obrotu</a:t>
            </a:r>
            <a:endParaRPr lang="en-AU" altLang="pl-PL" smtClean="0"/>
          </a:p>
        </p:txBody>
      </p:sp>
      <p:sp>
        <p:nvSpPr>
          <p:cNvPr id="54276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1989138"/>
            <a:ext cx="7772400" cy="4114800"/>
          </a:xfrm>
        </p:spPr>
        <p:txBody>
          <a:bodyPr/>
          <a:lstStyle/>
          <a:p>
            <a:pPr eaLnBrk="1" hangingPunct="1"/>
            <a:r>
              <a:rPr lang="pl-PL" altLang="pl-PL" smtClean="0"/>
              <a:t>Obrót kierowany zleceniami </a:t>
            </a:r>
            <a:r>
              <a:rPr lang="en-AU" altLang="pl-PL" smtClean="0"/>
              <a:t>– </a:t>
            </a:r>
            <a:r>
              <a:rPr lang="pl-PL" altLang="pl-PL" smtClean="0"/>
              <a:t>zlecenia mogą być przesyłane po różnych cenach</a:t>
            </a:r>
            <a:endParaRPr lang="en-AU" altLang="pl-PL" smtClean="0"/>
          </a:p>
          <a:p>
            <a:pPr eaLnBrk="1" hangingPunct="1"/>
            <a:r>
              <a:rPr lang="pl-PL" altLang="pl-PL" smtClean="0"/>
              <a:t>Obrót kierowany cenami</a:t>
            </a:r>
            <a:r>
              <a:rPr lang="en-AU" altLang="pl-PL" smtClean="0"/>
              <a:t> – </a:t>
            </a:r>
            <a:r>
              <a:rPr lang="pl-PL" altLang="pl-PL" smtClean="0"/>
              <a:t>„obrót kantorowy” z udziałem market makera</a:t>
            </a:r>
            <a:endParaRPr lang="en-AU" altLang="pl-PL" smtClean="0"/>
          </a:p>
          <a:p>
            <a:pPr eaLnBrk="1" hangingPunct="1"/>
            <a:r>
              <a:rPr lang="en-AU" altLang="pl-PL" smtClean="0"/>
              <a:t>Fixing – </a:t>
            </a:r>
            <a:r>
              <a:rPr lang="pl-PL" altLang="pl-PL" smtClean="0"/>
              <a:t>cena ustalana przez specjalistę w celu maksymalizacji obrotu</a:t>
            </a:r>
            <a:endParaRPr lang="en-AU" altLang="pl-PL" smtClean="0"/>
          </a:p>
        </p:txBody>
      </p:sp>
      <p:sp>
        <p:nvSpPr>
          <p:cNvPr id="5427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3FF70E2-F0E6-4EE0-BE63-A0D9EA8F1519}" type="slidenum">
              <a:rPr lang="en-US" altLang="pl-PL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70</a:t>
            </a:fld>
            <a:endParaRPr lang="en-US" altLang="pl-PL" sz="1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63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AA5D84D-F5FC-4F31-86C1-B72AF7023A58}" type="slidenum">
              <a:rPr lang="en-US" altLang="pl-PL" sz="14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71</a:t>
            </a:fld>
            <a:endParaRPr lang="en-US" altLang="pl-PL" sz="1400" smtClean="0">
              <a:solidFill>
                <a:srgbClr val="000000"/>
              </a:solidFill>
            </a:endParaRPr>
          </a:p>
        </p:txBody>
      </p:sp>
      <p:pic>
        <p:nvPicPr>
          <p:cNvPr id="11267" name="Picture 4" descr="http://img.interia.pl/biznes/nimg/m/h/firma_NewConnect_298565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762000"/>
            <a:ext cx="1905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534400" cy="1143000"/>
          </a:xfrm>
        </p:spPr>
        <p:txBody>
          <a:bodyPr/>
          <a:lstStyle/>
          <a:p>
            <a:pPr eaLnBrk="1" hangingPunct="1"/>
            <a:r>
              <a:rPr lang="pl-PL" altLang="pl-PL" sz="4000" smtClean="0">
                <a:solidFill>
                  <a:schemeClr val="tx1"/>
                </a:solidFill>
              </a:rPr>
              <a:t>Ułatwienia dla mniejszych emitentów. Rynki alternatywne (ATS).</a:t>
            </a:r>
            <a:endParaRPr lang="en-AU" altLang="pl-PL" sz="4000" smtClean="0">
              <a:solidFill>
                <a:schemeClr val="tx1"/>
              </a:solidFill>
            </a:endParaRP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8153400" cy="4953000"/>
          </a:xfrm>
        </p:spPr>
        <p:txBody>
          <a:bodyPr/>
          <a:lstStyle/>
          <a:p>
            <a:pPr eaLnBrk="1" hangingPunct="1"/>
            <a:r>
              <a:rPr lang="pl-PL" altLang="pl-PL" sz="2400" smtClean="0"/>
              <a:t>Brytyjski AIM, polski </a:t>
            </a:r>
            <a:r>
              <a:rPr lang="en-AU" altLang="pl-PL" sz="2400" smtClean="0"/>
              <a:t>NewConect </a:t>
            </a:r>
            <a:r>
              <a:rPr lang="pl-PL" altLang="pl-PL" sz="2400" smtClean="0"/>
              <a:t>nie są rynkami regulowanymi, jednakże są prowadzone przez główne giełdy.</a:t>
            </a:r>
            <a:endParaRPr lang="en-AU" altLang="pl-PL" sz="2400" smtClean="0"/>
          </a:p>
          <a:p>
            <a:pPr eaLnBrk="1" hangingPunct="1"/>
            <a:r>
              <a:rPr lang="pl-PL" altLang="pl-PL" sz="2400" smtClean="0"/>
              <a:t>Rynek tego typu zezwala na obrót publiczny akcjami objętymi w emisjach prywatnych</a:t>
            </a:r>
            <a:endParaRPr lang="en-AU" altLang="pl-PL" sz="2400" smtClean="0"/>
          </a:p>
          <a:p>
            <a:pPr eaLnBrk="1" hangingPunct="1"/>
            <a:r>
              <a:rPr lang="pl-PL" altLang="pl-PL" sz="2400" smtClean="0"/>
              <a:t>Uproszczony w stosunku do prospektu Dokument Informacyjny wystarcza do wprowadzenia akcji emisji prywatnej do publicznego obrotu</a:t>
            </a:r>
            <a:endParaRPr lang="en-AU" altLang="pl-PL" sz="2400" smtClean="0"/>
          </a:p>
          <a:p>
            <a:pPr eaLnBrk="1" hangingPunct="1"/>
            <a:r>
              <a:rPr lang="pl-PL" altLang="pl-PL" sz="2400" smtClean="0"/>
              <a:t>Wymagane jest jednak współdziałanie akredytowanych doradców przy wypełnianiu obowiązków informacyjnych przez emitenta</a:t>
            </a:r>
            <a:r>
              <a:rPr lang="en-AU" altLang="pl-PL" sz="2400" smtClean="0"/>
              <a:t> („nomad” </a:t>
            </a:r>
            <a:r>
              <a:rPr lang="pl-PL" altLang="pl-PL" sz="2400" smtClean="0"/>
              <a:t>– AIM – bezterminowo, Autoryzowany Doradca – NewConnect- przynajmniej 12 miesięcy)</a:t>
            </a:r>
            <a:endParaRPr lang="en-AU" altLang="pl-PL" sz="2400" smtClean="0"/>
          </a:p>
        </p:txBody>
      </p:sp>
    </p:spTree>
    <p:extLst>
      <p:ext uri="{BB962C8B-B14F-4D97-AF65-F5344CB8AC3E}">
        <p14:creationId xmlns:p14="http://schemas.microsoft.com/office/powerpoint/2010/main" val="52394002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http://www.purina.co.uk/NR/rdonlyres/21691E38-4BA9-432C-8041-1E5FC44FF3F7/84460/breedselector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72816"/>
            <a:ext cx="3962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dirty="0" smtClean="0"/>
              <a:t>Zlecenia giełdowe</a:t>
            </a:r>
            <a:endParaRPr lang="en-US" altLang="pl-PL" dirty="0" smtClean="0"/>
          </a:p>
        </p:txBody>
      </p:sp>
      <p:sp>
        <p:nvSpPr>
          <p:cNvPr id="5530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pl-PL" altLang="pl-PL" sz="2800" b="1" dirty="0" smtClean="0"/>
              <a:t>Po Każdej Cenie </a:t>
            </a:r>
            <a:r>
              <a:rPr lang="pl-PL" altLang="pl-PL" sz="2800" dirty="0" smtClean="0"/>
              <a:t>(</a:t>
            </a:r>
            <a:r>
              <a:rPr lang="pl-PL" altLang="pl-PL" sz="2800" i="1" dirty="0" smtClean="0"/>
              <a:t>market order</a:t>
            </a:r>
            <a:r>
              <a:rPr lang="pl-PL" altLang="pl-PL" sz="2800" dirty="0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pl-PL" altLang="pl-PL" sz="2800" b="1" dirty="0" smtClean="0"/>
              <a:t>Z Limitem Ceny </a:t>
            </a:r>
            <a:r>
              <a:rPr lang="pl-PL" altLang="pl-PL" sz="2800" dirty="0" smtClean="0"/>
              <a:t>(</a:t>
            </a:r>
            <a:r>
              <a:rPr lang="pl-PL" altLang="pl-PL" sz="2800" i="1" dirty="0" smtClean="0"/>
              <a:t>limit order</a:t>
            </a:r>
            <a:r>
              <a:rPr lang="pl-PL" altLang="pl-PL" sz="2800" dirty="0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pl-PL" altLang="pl-PL" sz="2800" dirty="0" smtClean="0"/>
              <a:t>Z Limitem Ujawnienia (</a:t>
            </a:r>
            <a:r>
              <a:rPr lang="pl-PL" altLang="pl-PL" sz="2800" i="1" dirty="0" smtClean="0"/>
              <a:t>limit of </a:t>
            </a:r>
            <a:r>
              <a:rPr lang="pl-PL" altLang="pl-PL" sz="2800" i="1" dirty="0" err="1" smtClean="0"/>
              <a:t>appearance</a:t>
            </a:r>
            <a:endParaRPr lang="pl-PL" altLang="pl-PL" sz="2800" dirty="0" smtClean="0"/>
          </a:p>
          <a:p>
            <a:pPr eaLnBrk="1" hangingPunct="1">
              <a:lnSpc>
                <a:spcPct val="80000"/>
              </a:lnSpc>
            </a:pPr>
            <a:r>
              <a:rPr lang="pl-PL" altLang="pl-PL" sz="2800" b="1" dirty="0" smtClean="0"/>
              <a:t>Typu stop (stop order)</a:t>
            </a:r>
          </a:p>
          <a:p>
            <a:pPr eaLnBrk="1" hangingPunct="1">
              <a:lnSpc>
                <a:spcPct val="80000"/>
              </a:lnSpc>
            </a:pPr>
            <a:r>
              <a:rPr lang="pl-PL" altLang="pl-PL" sz="2800" dirty="0" smtClean="0"/>
              <a:t>Na zamknięciu (on the </a:t>
            </a:r>
            <a:r>
              <a:rPr lang="pl-PL" altLang="pl-PL" sz="2800" dirty="0" err="1" smtClean="0"/>
              <a:t>close</a:t>
            </a:r>
            <a:r>
              <a:rPr lang="pl-PL" altLang="pl-PL" sz="2800" dirty="0" smtClean="0"/>
              <a:t>), otwarciu (on the </a:t>
            </a:r>
            <a:r>
              <a:rPr lang="pl-PL" altLang="pl-PL" sz="2800" dirty="0" err="1" smtClean="0"/>
              <a:t>opening</a:t>
            </a:r>
            <a:r>
              <a:rPr lang="pl-PL" altLang="pl-PL" sz="2800" dirty="0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pl-PL" altLang="pl-PL" sz="2800" dirty="0" smtClean="0"/>
              <a:t>Wszystko Albo Nic (</a:t>
            </a:r>
            <a:r>
              <a:rPr lang="pl-PL" altLang="pl-PL" sz="2800" i="1" dirty="0" err="1" smtClean="0"/>
              <a:t>fill</a:t>
            </a:r>
            <a:r>
              <a:rPr lang="pl-PL" altLang="pl-PL" sz="2800" i="1" dirty="0" smtClean="0"/>
              <a:t> and </a:t>
            </a:r>
            <a:r>
              <a:rPr lang="pl-PL" altLang="pl-PL" sz="2800" i="1" dirty="0" err="1" smtClean="0"/>
              <a:t>kill</a:t>
            </a:r>
            <a:r>
              <a:rPr lang="pl-PL" altLang="pl-PL" sz="2800" dirty="0" smtClean="0"/>
              <a:t>), zlecania MWW (min. </a:t>
            </a:r>
            <a:r>
              <a:rPr lang="pl-PL" altLang="pl-PL" sz="2800" dirty="0" err="1" smtClean="0"/>
              <a:t>il</a:t>
            </a:r>
            <a:r>
              <a:rPr lang="pl-PL" altLang="pl-PL" sz="2800" dirty="0" smtClean="0"/>
              <a:t>. akcji)</a:t>
            </a:r>
          </a:p>
          <a:p>
            <a:pPr eaLnBrk="1" hangingPunct="1">
              <a:lnSpc>
                <a:spcPct val="80000"/>
              </a:lnSpc>
            </a:pPr>
            <a:r>
              <a:rPr lang="pl-PL" altLang="pl-PL" sz="2800" dirty="0" smtClean="0"/>
              <a:t>Natychmiast lub unieważnij (</a:t>
            </a:r>
            <a:r>
              <a:rPr lang="pl-PL" altLang="pl-PL" sz="2800" i="1" dirty="0" smtClean="0"/>
              <a:t>immediate </a:t>
            </a:r>
            <a:r>
              <a:rPr lang="pl-PL" altLang="pl-PL" sz="2800" i="1" dirty="0" err="1" smtClean="0"/>
              <a:t>or</a:t>
            </a:r>
            <a:r>
              <a:rPr lang="pl-PL" altLang="pl-PL" sz="2800" i="1" dirty="0" smtClean="0"/>
              <a:t> </a:t>
            </a:r>
            <a:r>
              <a:rPr lang="pl-PL" altLang="pl-PL" sz="2800" i="1" dirty="0" err="1" smtClean="0"/>
              <a:t>cancel</a:t>
            </a:r>
            <a:r>
              <a:rPr lang="pl-PL" altLang="pl-PL" sz="2800" dirty="0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pl-PL" altLang="pl-PL" sz="2800" dirty="0" smtClean="0"/>
              <a:t>Do decyzji maklera (</a:t>
            </a:r>
            <a:r>
              <a:rPr lang="pl-PL" altLang="pl-PL" sz="2800" i="1" dirty="0" err="1" smtClean="0"/>
              <a:t>confidentionary</a:t>
            </a:r>
            <a:r>
              <a:rPr lang="pl-PL" altLang="pl-PL" sz="2800" i="1" dirty="0" smtClean="0"/>
              <a:t> order)</a:t>
            </a:r>
          </a:p>
          <a:p>
            <a:pPr eaLnBrk="1" hangingPunct="1">
              <a:lnSpc>
                <a:spcPct val="80000"/>
              </a:lnSpc>
            </a:pPr>
            <a:r>
              <a:rPr lang="pl-PL" altLang="pl-PL" sz="2800" dirty="0" smtClean="0"/>
              <a:t>Inne (</a:t>
            </a:r>
            <a:r>
              <a:rPr lang="pl-PL" altLang="pl-PL" sz="2800" i="1" dirty="0" err="1" smtClean="0"/>
              <a:t>switch</a:t>
            </a:r>
            <a:r>
              <a:rPr lang="pl-PL" altLang="pl-PL" sz="2800" i="1" dirty="0" smtClean="0"/>
              <a:t>, </a:t>
            </a:r>
            <a:r>
              <a:rPr lang="pl-PL" altLang="pl-PL" sz="2800" i="1" dirty="0" err="1" smtClean="0"/>
              <a:t>alternative</a:t>
            </a:r>
            <a:r>
              <a:rPr lang="pl-PL" altLang="pl-PL" sz="2800" i="1" dirty="0" smtClean="0"/>
              <a:t>, </a:t>
            </a:r>
            <a:r>
              <a:rPr lang="pl-PL" altLang="pl-PL" sz="2800" i="1" dirty="0" err="1" smtClean="0"/>
              <a:t>scale</a:t>
            </a:r>
            <a:r>
              <a:rPr lang="pl-PL" altLang="pl-PL" sz="2800" dirty="0" smtClean="0"/>
              <a:t>)</a:t>
            </a:r>
          </a:p>
          <a:p>
            <a:pPr eaLnBrk="1" hangingPunct="1">
              <a:lnSpc>
                <a:spcPct val="80000"/>
              </a:lnSpc>
            </a:pPr>
            <a:endParaRPr lang="pl-PL" altLang="pl-PL" sz="2800" i="1" dirty="0" smtClean="0"/>
          </a:p>
        </p:txBody>
      </p:sp>
      <p:sp>
        <p:nvSpPr>
          <p:cNvPr id="5529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132FFF8-919F-4702-9DA9-B78E0CA29AED}" type="slidenum">
              <a:rPr lang="en-US" altLang="pl-PL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72</a:t>
            </a:fld>
            <a:endParaRPr lang="en-US" altLang="pl-PL" sz="1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33825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/>
              <a:t>Sesja giełdowa</a:t>
            </a:r>
          </a:p>
        </p:txBody>
      </p:sp>
      <p:sp>
        <p:nvSpPr>
          <p:cNvPr id="56323" name="Symbol zastępczy zawartości 2"/>
          <p:cNvSpPr>
            <a:spLocks noGrp="1"/>
          </p:cNvSpPr>
          <p:nvPr>
            <p:ph idx="1"/>
          </p:nvPr>
        </p:nvSpPr>
        <p:spPr>
          <a:xfrm>
            <a:off x="107950" y="2017713"/>
            <a:ext cx="9036050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pl-PL" altLang="pl-PL" sz="2800" dirty="0" smtClean="0"/>
              <a:t>Przed otwarciem (</a:t>
            </a:r>
            <a:r>
              <a:rPr lang="pl-PL" altLang="pl-PL" sz="2800" i="1" dirty="0" err="1" smtClean="0"/>
              <a:t>preopening</a:t>
            </a:r>
            <a:r>
              <a:rPr lang="pl-PL" altLang="pl-PL" sz="2800" i="1" dirty="0" smtClean="0"/>
              <a:t>) – </a:t>
            </a:r>
            <a:r>
              <a:rPr lang="pl-PL" altLang="pl-PL" sz="2800" dirty="0" smtClean="0"/>
              <a:t>przyjmowanie zleceń bez transakcji </a:t>
            </a:r>
            <a:endParaRPr lang="pl-PL" altLang="pl-PL" sz="2800" i="1" dirty="0" smtClean="0"/>
          </a:p>
          <a:p>
            <a:pPr eaLnBrk="1" hangingPunct="1">
              <a:lnSpc>
                <a:spcPct val="80000"/>
              </a:lnSpc>
            </a:pPr>
            <a:r>
              <a:rPr lang="pl-PL" altLang="pl-PL" sz="2800" dirty="0" smtClean="0"/>
              <a:t>Faza otwarcia – określenie ceny otwarcia i rozpoczęcie obrotów</a:t>
            </a:r>
          </a:p>
          <a:p>
            <a:pPr eaLnBrk="1" hangingPunct="1">
              <a:lnSpc>
                <a:spcPct val="80000"/>
              </a:lnSpc>
            </a:pPr>
            <a:r>
              <a:rPr lang="pl-PL" altLang="pl-PL" sz="2800" dirty="0" smtClean="0"/>
              <a:t>Faza obrotów ciągłych – przyjmowanie i realizowanie zleceń natychmiast jeśli to możliwe</a:t>
            </a:r>
          </a:p>
          <a:p>
            <a:pPr eaLnBrk="1" hangingPunct="1">
              <a:lnSpc>
                <a:spcPct val="80000"/>
              </a:lnSpc>
            </a:pPr>
            <a:r>
              <a:rPr lang="pl-PL" altLang="pl-PL" sz="2800" dirty="0" smtClean="0"/>
              <a:t>Faza zamknięcia – określanie ceny zamknięcie (szczególnie ważnej dla rozliczeń instrumentów pochodnych)</a:t>
            </a:r>
          </a:p>
          <a:p>
            <a:pPr eaLnBrk="1" hangingPunct="1">
              <a:lnSpc>
                <a:spcPct val="80000"/>
              </a:lnSpc>
            </a:pPr>
            <a:r>
              <a:rPr lang="pl-PL" altLang="pl-PL" sz="2800" dirty="0" smtClean="0"/>
              <a:t>Dogrywka jako sposób na równoważenie</a:t>
            </a:r>
          </a:p>
          <a:p>
            <a:pPr marL="0" indent="0">
              <a:buNone/>
            </a:pPr>
            <a:endParaRPr lang="pl-PL" altLang="pl-PL" dirty="0" smtClean="0"/>
          </a:p>
        </p:txBody>
      </p:sp>
      <p:sp>
        <p:nvSpPr>
          <p:cNvPr id="56324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DDC5701-C647-4132-A358-849252F8D674}" type="slidenum">
              <a:rPr lang="pl-PL" altLang="pl-PL" smtClean="0"/>
              <a:pPr eaLnBrk="1" hangingPunct="1"/>
              <a:t>73</a:t>
            </a:fld>
            <a:endParaRPr lang="pl-PL" altLang="pl-PL" smtClean="0"/>
          </a:p>
        </p:txBody>
      </p:sp>
      <p:pic>
        <p:nvPicPr>
          <p:cNvPr id="563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3338"/>
            <a:ext cx="200025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742065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Tytuł 1"/>
          <p:cNvSpPr>
            <a:spLocks noGrp="1"/>
          </p:cNvSpPr>
          <p:nvPr>
            <p:ph type="title"/>
          </p:nvPr>
        </p:nvSpPr>
        <p:spPr>
          <a:xfrm>
            <a:off x="107950" y="549275"/>
            <a:ext cx="6769100" cy="754063"/>
          </a:xfrm>
        </p:spPr>
        <p:txBody>
          <a:bodyPr>
            <a:normAutofit fontScale="90000"/>
          </a:bodyPr>
          <a:lstStyle/>
          <a:p>
            <a:r>
              <a:rPr lang="pl-PL" altLang="pl-PL" smtClean="0"/>
              <a:t>Procedura inwestowania</a:t>
            </a:r>
          </a:p>
        </p:txBody>
      </p:sp>
      <p:sp>
        <p:nvSpPr>
          <p:cNvPr id="57346" name="Symbol zastępczy zawartości 2"/>
          <p:cNvSpPr>
            <a:spLocks noGrp="1"/>
          </p:cNvSpPr>
          <p:nvPr>
            <p:ph idx="1"/>
          </p:nvPr>
        </p:nvSpPr>
        <p:spPr>
          <a:xfrm>
            <a:off x="107950" y="2017713"/>
            <a:ext cx="8847138" cy="4114800"/>
          </a:xfrm>
        </p:spPr>
        <p:txBody>
          <a:bodyPr/>
          <a:lstStyle/>
          <a:p>
            <a:r>
              <a:rPr lang="pl-PL" altLang="pl-PL" dirty="0" smtClean="0"/>
              <a:t>Klient osobiście, telefonicznie lub przez Internet składa zlecenie  w Domie Maklerskim</a:t>
            </a:r>
          </a:p>
          <a:p>
            <a:r>
              <a:rPr lang="pl-PL" altLang="pl-PL" dirty="0" smtClean="0"/>
              <a:t>Sprzedaż wymaga posiadania walorów na własnym koncie. Przy zakupie można korzystać z odroczonej płatności, kredytu lub upoważnić do ściągnięcia z konta</a:t>
            </a:r>
          </a:p>
          <a:p>
            <a:r>
              <a:rPr lang="pl-PL" altLang="pl-PL" dirty="0" smtClean="0"/>
              <a:t>DM przesyła niezwłocznie zlecenie na </a:t>
            </a:r>
            <a:r>
              <a:rPr lang="pl-PL" altLang="pl-PL" dirty="0" err="1" smtClean="0"/>
              <a:t>gieldę</a:t>
            </a:r>
            <a:endParaRPr lang="pl-PL" altLang="pl-PL" dirty="0" smtClean="0"/>
          </a:p>
        </p:txBody>
      </p:sp>
      <p:sp>
        <p:nvSpPr>
          <p:cNvPr id="57347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004AE68-687C-46A4-ADD5-7EB45413EDF2}" type="slidenum">
              <a:rPr lang="pl-PL" altLang="pl-PL" smtClean="0"/>
              <a:pPr eaLnBrk="1" hangingPunct="1"/>
              <a:t>74</a:t>
            </a:fld>
            <a:endParaRPr lang="pl-PL" altLang="pl-PL" smtClean="0"/>
          </a:p>
        </p:txBody>
      </p:sp>
      <p:pic>
        <p:nvPicPr>
          <p:cNvPr id="5734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7625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75115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Tytuł 1"/>
          <p:cNvSpPr>
            <a:spLocks noGrp="1"/>
          </p:cNvSpPr>
          <p:nvPr>
            <p:ph type="title"/>
          </p:nvPr>
        </p:nvSpPr>
        <p:spPr>
          <a:xfrm>
            <a:off x="250825" y="214313"/>
            <a:ext cx="7200900" cy="1462087"/>
          </a:xfrm>
        </p:spPr>
        <p:txBody>
          <a:bodyPr/>
          <a:lstStyle/>
          <a:p>
            <a:r>
              <a:rPr lang="pl-PL" altLang="pl-PL" smtClean="0"/>
              <a:t>Procedura inwestowania cd.</a:t>
            </a:r>
          </a:p>
        </p:txBody>
      </p:sp>
      <p:sp>
        <p:nvSpPr>
          <p:cNvPr id="58370" name="Symbol zastępczy zawartości 2"/>
          <p:cNvSpPr>
            <a:spLocks noGrp="1"/>
          </p:cNvSpPr>
          <p:nvPr>
            <p:ph idx="1"/>
          </p:nvPr>
        </p:nvSpPr>
        <p:spPr>
          <a:xfrm>
            <a:off x="179388" y="2017713"/>
            <a:ext cx="8775700" cy="4114800"/>
          </a:xfrm>
        </p:spPr>
        <p:txBody>
          <a:bodyPr>
            <a:normAutofit lnSpcReduction="10000"/>
          </a:bodyPr>
          <a:lstStyle/>
          <a:p>
            <a:r>
              <a:rPr lang="pl-PL" altLang="pl-PL" dirty="0" smtClean="0"/>
              <a:t>W czasie sesji zlecenia wykonywane są natychmiast, ale jeśli to jest nie możliwe, trafiają do arkusza zleceń </a:t>
            </a:r>
          </a:p>
          <a:p>
            <a:r>
              <a:rPr lang="pl-PL" altLang="pl-PL" dirty="0" smtClean="0"/>
              <a:t>W pierwszej kolejności realizowane są </a:t>
            </a:r>
            <a:r>
              <a:rPr lang="pl-PL" altLang="pl-PL" dirty="0" err="1" smtClean="0"/>
              <a:t>zlece-nia</a:t>
            </a:r>
            <a:r>
              <a:rPr lang="pl-PL" altLang="pl-PL" dirty="0" smtClean="0"/>
              <a:t> PKC, dalej – o najkorzystniejszej cenie</a:t>
            </a:r>
          </a:p>
          <a:p>
            <a:r>
              <a:rPr lang="pl-PL" altLang="pl-PL" dirty="0" smtClean="0"/>
              <a:t>Raport o dokonanych transakcja trafia do KDPW, które dokonuje odpowiednich księgowań na kontach domów maklerskich</a:t>
            </a:r>
          </a:p>
        </p:txBody>
      </p:sp>
      <p:sp>
        <p:nvSpPr>
          <p:cNvPr id="58371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DB55C140-EB46-4DB9-9F7E-62ACA677A5A4}" type="slidenum">
              <a:rPr lang="pl-PL" altLang="pl-PL" smtClean="0"/>
              <a:pPr eaLnBrk="1" hangingPunct="1"/>
              <a:t>75</a:t>
            </a:fld>
            <a:endParaRPr lang="pl-PL" altLang="pl-PL" smtClean="0"/>
          </a:p>
        </p:txBody>
      </p:sp>
      <p:pic>
        <p:nvPicPr>
          <p:cNvPr id="583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5" y="0"/>
            <a:ext cx="2371725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624345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Tytuł 1"/>
          <p:cNvSpPr>
            <a:spLocks noGrp="1"/>
          </p:cNvSpPr>
          <p:nvPr>
            <p:ph type="title"/>
          </p:nvPr>
        </p:nvSpPr>
        <p:spPr>
          <a:xfrm>
            <a:off x="179388" y="260350"/>
            <a:ext cx="7793037" cy="1462088"/>
          </a:xfrm>
        </p:spPr>
        <p:txBody>
          <a:bodyPr/>
          <a:lstStyle/>
          <a:p>
            <a:r>
              <a:rPr lang="pl-PL" altLang="pl-PL" smtClean="0"/>
              <a:t>Procedura inwestowania cd.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defRPr/>
            </a:pPr>
            <a:r>
              <a:rPr lang="pl-PL" altLang="pl-PL" dirty="0" smtClean="0"/>
              <a:t>Na podstawie informacji o dokonanych transakcjach, dom maklerski dokonuje odpowiednich przeksięgowań zarówno na koncie klienta, zarówno gotówkowych jak  i papierów wartościowych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tx1"/>
              </a:buClr>
              <a:defRPr/>
            </a:pPr>
            <a:r>
              <a:rPr lang="pl-PL" altLang="pl-PL" dirty="0" smtClean="0"/>
              <a:t>Klient domu maklerskiego odbiera lub wpłaca brakującą gotówkę. Papiery wartościowe musza zostać na koncie, ponieważ nie mają postaci fizycznej</a:t>
            </a:r>
          </a:p>
          <a:p>
            <a:pPr>
              <a:defRPr/>
            </a:pPr>
            <a:endParaRPr lang="pl-PL" dirty="0"/>
          </a:p>
        </p:txBody>
      </p:sp>
      <p:sp>
        <p:nvSpPr>
          <p:cNvPr id="59395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1B129F9-199B-47F5-9B5C-D5C97806970F}" type="slidenum">
              <a:rPr lang="pl-PL" altLang="pl-PL" smtClean="0"/>
              <a:pPr eaLnBrk="1" hangingPunct="1"/>
              <a:t>76</a:t>
            </a:fld>
            <a:endParaRPr lang="pl-PL" altLang="pl-PL" smtClean="0"/>
          </a:p>
        </p:txBody>
      </p:sp>
      <p:pic>
        <p:nvPicPr>
          <p:cNvPr id="593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76250"/>
            <a:ext cx="27241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81123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Wezwania do zakupu akcji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2017713"/>
            <a:ext cx="8487544" cy="4114800"/>
          </a:xfrm>
        </p:spPr>
        <p:txBody>
          <a:bodyPr/>
          <a:lstStyle/>
          <a:p>
            <a:r>
              <a:rPr lang="pl-PL" sz="2400" dirty="0" smtClean="0"/>
              <a:t>Znaczne zwiększanie posiadanego pakietu akcji zobowiązuje do stosowania specjalnej procedury (wezwanie). Dotyczy to powiększenia </a:t>
            </a:r>
          </a:p>
          <a:p>
            <a:r>
              <a:rPr lang="pl-PL" sz="2400" dirty="0" smtClean="0"/>
              <a:t>O 5% w ciągu roku dla udziałowców powyżej 33%</a:t>
            </a:r>
          </a:p>
          <a:p>
            <a:r>
              <a:rPr lang="pl-PL" sz="2400" dirty="0" smtClean="0"/>
              <a:t>Powyżej tego są kolejne progi, gdzie trzeba ogłaszać wyzwania na wyższe udziały a nawet na pozostałą całość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FF7A-0F61-41D3-A38D-03A72245C77A}" type="slidenum">
              <a:rPr lang="pl-PL" altLang="pl-PL" smtClean="0">
                <a:solidFill>
                  <a:srgbClr val="000000"/>
                </a:solidFill>
              </a:rPr>
              <a:pPr>
                <a:defRPr/>
              </a:pPr>
              <a:t>77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83864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Transakcje pakietowe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Są to transakcje bilateralne</a:t>
            </a:r>
          </a:p>
          <a:p>
            <a:r>
              <a:rPr lang="pl-PL" dirty="0" smtClean="0"/>
              <a:t>Mogą mieć miejsce jeśli ich wartość przekracza 0,25 mln (co do zasady)</a:t>
            </a:r>
          </a:p>
          <a:p>
            <a:r>
              <a:rPr lang="pl-PL" dirty="0" smtClean="0"/>
              <a:t>Różnica cen w stosunku do ostatniego notowania giełdowego nie może przekraczać 10% w trakcie sesji i 40% poza </a:t>
            </a:r>
            <a:r>
              <a:rPr lang="pl-PL" dirty="0" err="1" smtClean="0"/>
              <a:t>nia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FF7A-0F61-41D3-A38D-03A72245C77A}" type="slidenum">
              <a:rPr lang="pl-PL" altLang="pl-PL" smtClean="0">
                <a:solidFill>
                  <a:srgbClr val="000000"/>
                </a:solidFill>
              </a:rPr>
              <a:pPr>
                <a:defRPr/>
              </a:pPr>
              <a:t>78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09735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>
                <a:solidFill>
                  <a:srgbClr val="333399"/>
                </a:solidFill>
              </a:rPr>
              <a:t>Krótka sprzedaż</a:t>
            </a:r>
            <a:endParaRPr lang="pl-PL" altLang="pl-PL" smtClean="0"/>
          </a:p>
        </p:txBody>
      </p:sp>
      <p:sp>
        <p:nvSpPr>
          <p:cNvPr id="61443" name="Symbol zastępczy zawartości 2"/>
          <p:cNvSpPr>
            <a:spLocks noGrp="1"/>
          </p:cNvSpPr>
          <p:nvPr>
            <p:ph idx="1"/>
          </p:nvPr>
        </p:nvSpPr>
        <p:spPr>
          <a:xfrm>
            <a:off x="684213" y="2017713"/>
            <a:ext cx="8270875" cy="4114800"/>
          </a:xfrm>
        </p:spPr>
        <p:txBody>
          <a:bodyPr/>
          <a:lstStyle/>
          <a:p>
            <a:r>
              <a:rPr lang="pl-PL" altLang="pl-PL" smtClean="0"/>
              <a:t>Bezwarunkowa short sale (</a:t>
            </a:r>
            <a:r>
              <a:rPr lang="pl-PL" altLang="pl-PL" i="1" smtClean="0"/>
              <a:t>nacked</a:t>
            </a:r>
            <a:r>
              <a:rPr lang="pl-PL" altLang="pl-PL" smtClean="0"/>
              <a:t>) wymaga instytucji o szerokich i głębokich zasobach walorów finansowych (fundusze emerytalne</a:t>
            </a:r>
          </a:p>
          <a:p>
            <a:r>
              <a:rPr lang="pl-PL" altLang="pl-PL" smtClean="0"/>
              <a:t>Na giełdach tylko bardzo płynne walory mogą być handlowane tym sposobem</a:t>
            </a:r>
          </a:p>
          <a:p>
            <a:r>
              <a:rPr lang="pl-PL" altLang="pl-PL" smtClean="0"/>
              <a:t>Zastosowanie short sale – zysk na przewi-dywanym spadku kursu</a:t>
            </a:r>
          </a:p>
          <a:p>
            <a:endParaRPr lang="pl-PL" altLang="pl-PL" smtClean="0"/>
          </a:p>
        </p:txBody>
      </p:sp>
      <p:sp>
        <p:nvSpPr>
          <p:cNvPr id="61444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17DCC1E-C594-4505-BCC6-58BC3D228EE8}" type="slidenum">
              <a:rPr lang="pl-PL" altLang="pl-PL" smtClean="0"/>
              <a:pPr eaLnBrk="1" hangingPunct="1"/>
              <a:t>79</a:t>
            </a:fld>
            <a:endParaRPr lang="pl-PL" altLang="pl-PL" smtClean="0"/>
          </a:p>
        </p:txBody>
      </p:sp>
      <p:pic>
        <p:nvPicPr>
          <p:cNvPr id="614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33375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1041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Rynek efektywny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Najważniejsza jest efektywność informacyjna. Występuje, kiedy rynek jest niemanipulowany, 	- ceny odzwierciedlają wartości</a:t>
            </a:r>
          </a:p>
          <a:p>
            <a:pPr marL="0" indent="0">
              <a:buNone/>
            </a:pPr>
            <a:r>
              <a:rPr lang="pl-PL" dirty="0"/>
              <a:t>	</a:t>
            </a:r>
            <a:r>
              <a:rPr lang="pl-PL" dirty="0" smtClean="0"/>
              <a:t>- ruchy cen są wypadkową wszystkich 	podmiotów. Nie są rezultatem 	pojedynczych zachowań</a:t>
            </a:r>
          </a:p>
          <a:p>
            <a:pPr marL="0" indent="0">
              <a:buNone/>
            </a:pPr>
            <a:r>
              <a:rPr lang="pl-PL" dirty="0" smtClean="0"/>
              <a:t>	-Ne występuje jednoznaczny związek 	przeszłości z przyszłością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459A-A948-40D6-9CFD-0E2DD7CAAF51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456484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/>
              <a:t>Operacje zakazane</a:t>
            </a:r>
          </a:p>
        </p:txBody>
      </p:sp>
      <p:sp>
        <p:nvSpPr>
          <p:cNvPr id="62468" name="Symbol zastępczy zawartości 2"/>
          <p:cNvSpPr>
            <a:spLocks noGrp="1"/>
          </p:cNvSpPr>
          <p:nvPr>
            <p:ph idx="1"/>
          </p:nvPr>
        </p:nvSpPr>
        <p:spPr>
          <a:xfrm>
            <a:off x="500063" y="2060575"/>
            <a:ext cx="7772400" cy="4114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pl-PL" altLang="pl-PL" sz="2800" dirty="0" smtClean="0"/>
              <a:t>Nieuczciwa działalność maklera</a:t>
            </a:r>
          </a:p>
          <a:p>
            <a:pPr lvl="1" eaLnBrk="1" hangingPunct="1">
              <a:lnSpc>
                <a:spcPct val="90000"/>
              </a:lnSpc>
            </a:pPr>
            <a:r>
              <a:rPr lang="pl-PL" altLang="pl-PL" sz="2400" i="1" dirty="0" err="1" smtClean="0"/>
              <a:t>Churning</a:t>
            </a:r>
            <a:endParaRPr lang="pl-PL" altLang="pl-PL" sz="2400" i="1" dirty="0" smtClean="0"/>
          </a:p>
          <a:p>
            <a:pPr lvl="1" eaLnBrk="1" hangingPunct="1">
              <a:lnSpc>
                <a:spcPct val="90000"/>
              </a:lnSpc>
            </a:pPr>
            <a:r>
              <a:rPr lang="pl-PL" altLang="pl-PL" sz="2400" i="1" dirty="0" smtClean="0"/>
              <a:t>Front </a:t>
            </a:r>
            <a:r>
              <a:rPr lang="pl-PL" altLang="pl-PL" sz="2400" i="1" dirty="0" err="1" smtClean="0"/>
              <a:t>running</a:t>
            </a:r>
            <a:endParaRPr lang="pl-PL" altLang="pl-PL" sz="2400" i="1" dirty="0" smtClean="0"/>
          </a:p>
          <a:p>
            <a:pPr eaLnBrk="1" hangingPunct="1">
              <a:lnSpc>
                <a:spcPct val="90000"/>
              </a:lnSpc>
            </a:pPr>
            <a:r>
              <a:rPr lang="pl-PL" altLang="pl-PL" sz="2800" dirty="0" smtClean="0"/>
              <a:t>Manipulacje cenowe</a:t>
            </a:r>
          </a:p>
          <a:p>
            <a:pPr lvl="1" eaLnBrk="1" hangingPunct="1">
              <a:lnSpc>
                <a:spcPct val="90000"/>
              </a:lnSpc>
            </a:pPr>
            <a:r>
              <a:rPr lang="pl-PL" altLang="pl-PL" sz="2400" i="1" dirty="0" err="1" smtClean="0"/>
              <a:t>Match</a:t>
            </a:r>
            <a:r>
              <a:rPr lang="pl-PL" altLang="pl-PL" sz="2400" i="1" dirty="0" smtClean="0"/>
              <a:t> order</a:t>
            </a:r>
          </a:p>
          <a:p>
            <a:pPr lvl="1" eaLnBrk="1" hangingPunct="1">
              <a:lnSpc>
                <a:spcPct val="90000"/>
              </a:lnSpc>
            </a:pPr>
            <a:r>
              <a:rPr lang="pl-PL" altLang="pl-PL" sz="2400" dirty="0" smtClean="0"/>
              <a:t>Sprzedaż wewnętrzna</a:t>
            </a:r>
          </a:p>
          <a:p>
            <a:pPr lvl="1" eaLnBrk="1" hangingPunct="1">
              <a:lnSpc>
                <a:spcPct val="90000"/>
              </a:lnSpc>
            </a:pPr>
            <a:r>
              <a:rPr lang="pl-PL" altLang="pl-PL" sz="2400" i="1" dirty="0" err="1" smtClean="0"/>
              <a:t>Pool</a:t>
            </a:r>
            <a:endParaRPr lang="pl-PL" altLang="pl-PL" sz="2400" i="1" dirty="0" smtClean="0"/>
          </a:p>
          <a:p>
            <a:pPr lvl="1" eaLnBrk="1" hangingPunct="1">
              <a:lnSpc>
                <a:spcPct val="90000"/>
              </a:lnSpc>
            </a:pPr>
            <a:r>
              <a:rPr lang="pl-PL" altLang="pl-PL" sz="2400" i="1" dirty="0" err="1" smtClean="0"/>
              <a:t>Wash</a:t>
            </a:r>
            <a:r>
              <a:rPr lang="pl-PL" altLang="pl-PL" sz="2400" i="1" dirty="0" smtClean="0"/>
              <a:t> sale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sz="2800" dirty="0" smtClean="0"/>
              <a:t>Nieuczciwe posługiwanie się informacją</a:t>
            </a:r>
          </a:p>
          <a:p>
            <a:pPr lvl="1" eaLnBrk="1" hangingPunct="1">
              <a:lnSpc>
                <a:spcPct val="90000"/>
              </a:lnSpc>
            </a:pPr>
            <a:r>
              <a:rPr lang="pl-PL" altLang="pl-PL" sz="2400" dirty="0" smtClean="0"/>
              <a:t>Plotka</a:t>
            </a:r>
          </a:p>
          <a:p>
            <a:pPr lvl="1" eaLnBrk="1" hangingPunct="1">
              <a:lnSpc>
                <a:spcPct val="90000"/>
              </a:lnSpc>
            </a:pPr>
            <a:r>
              <a:rPr lang="pl-PL" altLang="pl-PL" sz="2400" i="1" dirty="0" err="1" smtClean="0"/>
              <a:t>Insider</a:t>
            </a:r>
            <a:r>
              <a:rPr lang="pl-PL" altLang="pl-PL" sz="2400" i="1" dirty="0" smtClean="0"/>
              <a:t> trading</a:t>
            </a:r>
          </a:p>
          <a:p>
            <a:endParaRPr lang="pl-PL" altLang="pl-PL" dirty="0" smtClean="0"/>
          </a:p>
        </p:txBody>
      </p:sp>
      <p:sp>
        <p:nvSpPr>
          <p:cNvPr id="62467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0F4AC5F-DA05-4BEF-B2FA-70D4D8709728}" type="slidenum">
              <a:rPr lang="pl-PL" altLang="pl-PL" smtClean="0"/>
              <a:pPr eaLnBrk="1" hangingPunct="1"/>
              <a:t>80</a:t>
            </a:fld>
            <a:endParaRPr lang="pl-PL" altLang="pl-PL" smtClean="0"/>
          </a:p>
        </p:txBody>
      </p:sp>
      <p:pic>
        <p:nvPicPr>
          <p:cNvPr id="624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115888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611010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/>
              <a:t>Operacje zakazane cd.</a:t>
            </a:r>
          </a:p>
        </p:txBody>
      </p:sp>
      <p:sp>
        <p:nvSpPr>
          <p:cNvPr id="63491" name="Symbol zastępczy zawartości 2"/>
          <p:cNvSpPr>
            <a:spLocks noGrp="1"/>
          </p:cNvSpPr>
          <p:nvPr>
            <p:ph idx="1"/>
          </p:nvPr>
        </p:nvSpPr>
        <p:spPr>
          <a:xfrm>
            <a:off x="179388" y="2017713"/>
            <a:ext cx="8775700" cy="4114800"/>
          </a:xfrm>
        </p:spPr>
        <p:txBody>
          <a:bodyPr>
            <a:normAutofit lnSpcReduction="10000"/>
          </a:bodyPr>
          <a:lstStyle/>
          <a:p>
            <a:pPr lvl="1" eaLnBrk="1" hangingPunct="1">
              <a:lnSpc>
                <a:spcPct val="115000"/>
              </a:lnSpc>
              <a:buFontTx/>
              <a:buNone/>
            </a:pPr>
            <a:r>
              <a:rPr lang="pl-PL" altLang="pl-PL" sz="2400" b="1" i="1" smtClean="0"/>
              <a:t>Churning – </a:t>
            </a:r>
            <a:r>
              <a:rPr lang="pl-PL" altLang="pl-PL" sz="2400" smtClean="0"/>
              <a:t>brak starań by zrealizować zlecenie klienta po najlepszej cenie, wykonywanie zleceń tylko w celu maksymalizacji obrotów (marży brokerskiej). </a:t>
            </a:r>
            <a:r>
              <a:rPr lang="pl-PL" altLang="pl-PL" sz="2400" b="1" i="1" smtClean="0"/>
              <a:t> </a:t>
            </a:r>
          </a:p>
          <a:p>
            <a:pPr lvl="1" eaLnBrk="1" hangingPunct="1">
              <a:lnSpc>
                <a:spcPct val="115000"/>
              </a:lnSpc>
              <a:buFontTx/>
              <a:buNone/>
            </a:pPr>
            <a:r>
              <a:rPr lang="pl-PL" altLang="pl-PL" sz="2400" b="1" i="1" smtClean="0"/>
              <a:t>Front running – </a:t>
            </a:r>
            <a:r>
              <a:rPr lang="pl-PL" altLang="pl-PL" sz="2400" smtClean="0"/>
              <a:t>wysuwanie własnych zleceń przed klientowskie, gdy nadarza się korzystna sytuacja. Szczególnie kiedy klient składa zlecenie PKC.</a:t>
            </a:r>
            <a:endParaRPr lang="pl-PL" altLang="pl-PL" sz="2400" b="1" i="1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pl-PL" altLang="pl-PL" sz="2400" b="1" i="1" smtClean="0"/>
              <a:t>Sprzedaż wewnętrzna –</a:t>
            </a:r>
            <a:r>
              <a:rPr lang="pl-PL" altLang="pl-PL" sz="2400" smtClean="0"/>
              <a:t> kształtowanie ceny akcji danej firmy, przez wciaganie w grę cenową spółek-corek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pl-PL" altLang="pl-PL" sz="2400" b="1" i="1" smtClean="0"/>
              <a:t>Wash sale – </a:t>
            </a:r>
            <a:r>
              <a:rPr lang="pl-PL" altLang="pl-PL" sz="2400" smtClean="0"/>
              <a:t>działanie na bilansie spółki dla osiągnięcia straty kapitałowej, zmniejszając ej zobowiązanie podatkow</a:t>
            </a:r>
          </a:p>
        </p:txBody>
      </p:sp>
      <p:sp>
        <p:nvSpPr>
          <p:cNvPr id="63492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541AC09-E97C-4E5E-A0ED-28C83F47B519}" type="slidenum">
              <a:rPr lang="pl-PL" altLang="pl-PL" smtClean="0"/>
              <a:pPr eaLnBrk="1" hangingPunct="1"/>
              <a:t>81</a:t>
            </a:fld>
            <a:endParaRPr lang="pl-PL" altLang="pl-PL" smtClean="0"/>
          </a:p>
        </p:txBody>
      </p:sp>
      <p:pic>
        <p:nvPicPr>
          <p:cNvPr id="6349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0"/>
            <a:ext cx="208597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551045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/>
              <a:t>Operacje zakazane cd.</a:t>
            </a:r>
          </a:p>
        </p:txBody>
      </p:sp>
      <p:sp>
        <p:nvSpPr>
          <p:cNvPr id="64515" name="Symbol zastępczy zawartości 2"/>
          <p:cNvSpPr>
            <a:spLocks noGrp="1"/>
          </p:cNvSpPr>
          <p:nvPr>
            <p:ph idx="1"/>
          </p:nvPr>
        </p:nvSpPr>
        <p:spPr>
          <a:xfrm>
            <a:off x="107950" y="2017713"/>
            <a:ext cx="8847138" cy="41148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pl-PL" altLang="pl-PL" sz="2400" b="1" i="1" smtClean="0"/>
              <a:t>Match order </a:t>
            </a:r>
            <a:r>
              <a:rPr lang="pl-PL" altLang="pl-PL" sz="2400" smtClean="0"/>
              <a:t>Transakcje spekulacyjne między pośrednikami mające na celu kształtowanie cen akcji.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pl-PL" altLang="pl-PL" sz="2400" b="1" i="1" smtClean="0"/>
              <a:t>Matching – </a:t>
            </a:r>
            <a:r>
              <a:rPr lang="pl-PL" altLang="pl-PL" sz="2400" smtClean="0"/>
              <a:t>mechaniczne łączenie zleceń kupna i sprzedaży bez wystawiania ich na rynek dla innych kontrahentów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pl-PL" altLang="pl-PL" sz="2400" b="1" i="1" smtClean="0"/>
              <a:t>Pool – </a:t>
            </a:r>
            <a:r>
              <a:rPr lang="pl-PL" altLang="pl-PL" sz="2400" smtClean="0"/>
              <a:t>stowarzyszenie wspólnego obrotu celem kształtowania cen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l-PL" altLang="pl-PL" sz="2400" b="1" i="1" smtClean="0"/>
              <a:t>Insider trading – </a:t>
            </a:r>
            <a:r>
              <a:rPr lang="pl-PL" altLang="pl-PL" sz="2400" smtClean="0"/>
              <a:t>posługiwanie się prawdziwymi  informacjami, o których wiedzą tylko uprzywilejowani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l-PL" altLang="pl-PL" sz="2400" b="1" smtClean="0"/>
              <a:t>Plotka</a:t>
            </a:r>
            <a:r>
              <a:rPr lang="pl-PL" altLang="pl-PL" sz="2400" smtClean="0"/>
              <a:t> – rozpowszechnianie fałszywych informacji.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l-PL" altLang="pl-PL" sz="2800" smtClean="0"/>
              <a:t>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pl-PL" altLang="pl-PL" sz="2400" smtClean="0"/>
          </a:p>
        </p:txBody>
      </p:sp>
      <p:sp>
        <p:nvSpPr>
          <p:cNvPr id="64516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30E76C6-C504-4ADE-9B2B-83DD7CD290DB}" type="slidenum">
              <a:rPr lang="pl-PL" altLang="pl-PL" smtClean="0"/>
              <a:pPr eaLnBrk="1" hangingPunct="1"/>
              <a:t>82</a:t>
            </a:fld>
            <a:endParaRPr lang="pl-PL" altLang="pl-PL" smtClean="0"/>
          </a:p>
        </p:txBody>
      </p:sp>
      <p:pic>
        <p:nvPicPr>
          <p:cNvPr id="645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33338"/>
            <a:ext cx="2143125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367395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988840"/>
            <a:ext cx="8229600" cy="1143000"/>
          </a:xfrm>
        </p:spPr>
        <p:txBody>
          <a:bodyPr/>
          <a:lstStyle/>
          <a:p>
            <a:r>
              <a:rPr lang="pl-PL" dirty="0" smtClean="0"/>
              <a:t>Inwestowanie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01B319-ED5B-4528-8BE4-F547E4D566C9}" type="slidenum">
              <a:rPr lang="pl-PL" altLang="pl-PL" smtClean="0">
                <a:solidFill>
                  <a:srgbClr val="000000"/>
                </a:solidFill>
              </a:rPr>
              <a:pPr>
                <a:defRPr/>
              </a:pPr>
              <a:t>83</a:t>
            </a:fld>
            <a:endParaRPr lang="pl-PL" altLang="pl-PL">
              <a:solidFill>
                <a:srgbClr val="00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429000"/>
            <a:ext cx="29337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93453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 smtClean="0"/>
              <a:t>Mity o inwestowaniu</a:t>
            </a:r>
          </a:p>
        </p:txBody>
      </p:sp>
      <p:sp>
        <p:nvSpPr>
          <p:cNvPr id="65540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5338762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altLang="pl-PL" sz="2600" smtClean="0"/>
              <a:t>Istnieją strategie dające z góry przewagę</a:t>
            </a:r>
          </a:p>
          <a:p>
            <a:pPr>
              <a:lnSpc>
                <a:spcPct val="90000"/>
              </a:lnSpc>
            </a:pPr>
            <a:r>
              <a:rPr lang="pl-PL" altLang="pl-PL" sz="2600" smtClean="0"/>
              <a:t>Eksperci maja zawsze rację</a:t>
            </a:r>
          </a:p>
          <a:p>
            <a:pPr>
              <a:lnSpc>
                <a:spcPct val="90000"/>
              </a:lnSpc>
            </a:pPr>
            <a:r>
              <a:rPr lang="pl-PL" altLang="pl-PL" sz="2600" smtClean="0"/>
              <a:t>Wszystko daje się przewidzieć, sukces jest tylko funkcją czasu i doświadczenia</a:t>
            </a:r>
          </a:p>
          <a:p>
            <a:pPr>
              <a:lnSpc>
                <a:spcPct val="90000"/>
              </a:lnSpc>
            </a:pPr>
            <a:r>
              <a:rPr lang="pl-PL" altLang="pl-PL" sz="2600" smtClean="0"/>
              <a:t>Najlepiej inwestować w solidne spółki</a:t>
            </a:r>
          </a:p>
          <a:p>
            <a:pPr>
              <a:lnSpc>
                <a:spcPct val="90000"/>
              </a:lnSpc>
            </a:pPr>
            <a:r>
              <a:rPr lang="pl-PL" altLang="pl-PL" sz="2600" smtClean="0"/>
              <a:t>Najważniejsze są informacje o wynikach finansowych</a:t>
            </a:r>
          </a:p>
          <a:p>
            <a:pPr>
              <a:lnSpc>
                <a:spcPct val="90000"/>
              </a:lnSpc>
            </a:pPr>
            <a:endParaRPr lang="pl-PL" altLang="pl-PL" sz="2600" smtClean="0"/>
          </a:p>
        </p:txBody>
      </p:sp>
      <p:sp>
        <p:nvSpPr>
          <p:cNvPr id="6553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AE1CEC3-6DB1-4821-B85B-24D1754274B0}" type="slidenum">
              <a:rPr lang="pl-PL" altLang="en-US" smtClean="0"/>
              <a:pPr eaLnBrk="1" hangingPunct="1"/>
              <a:t>84</a:t>
            </a:fld>
            <a:endParaRPr lang="pl-PL" altLang="en-US" smtClean="0"/>
          </a:p>
        </p:txBody>
      </p:sp>
      <p:pic>
        <p:nvPicPr>
          <p:cNvPr id="65541" name="Picture 4" descr="C:\Documents and Settings\Sopoćko\Moje dokumenty\Moje obrazy\Rola banku c\mythos[4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600200"/>
            <a:ext cx="2830512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78277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39825"/>
          </a:xfrm>
        </p:spPr>
        <p:txBody>
          <a:bodyPr/>
          <a:lstStyle/>
          <a:p>
            <a:r>
              <a:rPr lang="pl-PL" altLang="pl-PL" smtClean="0"/>
              <a:t>Faktyczne źródła przewagi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81200"/>
            <a:ext cx="4953000" cy="182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altLang="pl-PL" sz="2600" smtClean="0"/>
              <a:t>Lepszy dostęp do informacji</a:t>
            </a:r>
          </a:p>
          <a:p>
            <a:pPr>
              <a:lnSpc>
                <a:spcPct val="90000"/>
              </a:lnSpc>
            </a:pPr>
            <a:r>
              <a:rPr lang="pl-PL" altLang="pl-PL" sz="2600" smtClean="0"/>
              <a:t>Większa dywersyfikacja portfela</a:t>
            </a:r>
          </a:p>
          <a:p>
            <a:pPr>
              <a:lnSpc>
                <a:spcPct val="90000"/>
              </a:lnSpc>
            </a:pPr>
            <a:r>
              <a:rPr lang="pl-PL" altLang="pl-PL" sz="2600" smtClean="0"/>
              <a:t>Większe zasoby finansowe</a:t>
            </a:r>
          </a:p>
          <a:p>
            <a:pPr>
              <a:lnSpc>
                <a:spcPct val="90000"/>
              </a:lnSpc>
            </a:pPr>
            <a:r>
              <a:rPr lang="pl-PL" altLang="pl-PL" sz="2600" smtClean="0"/>
              <a:t>Większa wiedza i doświadczenia</a:t>
            </a:r>
          </a:p>
        </p:txBody>
      </p:sp>
      <p:sp>
        <p:nvSpPr>
          <p:cNvPr id="6656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4C2FE4D-BCA3-473C-ADAC-C5982EE41552}" type="slidenum">
              <a:rPr lang="pl-PL" altLang="en-US" smtClean="0"/>
              <a:pPr eaLnBrk="1" hangingPunct="1"/>
              <a:t>85</a:t>
            </a:fld>
            <a:endParaRPr lang="pl-PL" altLang="en-US" smtClean="0"/>
          </a:p>
        </p:txBody>
      </p:sp>
      <p:pic>
        <p:nvPicPr>
          <p:cNvPr id="66565" name="Picture 7" descr="C:\Documents and Settings\Sopoćko\Moje dokumenty\Moje obrazy\Rola banku c\Samuraj_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09600"/>
            <a:ext cx="4800600" cy="581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284034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/>
              <a:t>Hipotezy rynku kapitałowego</a:t>
            </a:r>
          </a:p>
        </p:txBody>
      </p:sp>
      <p:sp>
        <p:nvSpPr>
          <p:cNvPr id="6758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989138"/>
            <a:ext cx="6202362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altLang="pl-PL" sz="2600" smtClean="0"/>
              <a:t>H. słaba – wszystkie informacje z przesz- łości są nieużyteczne, bo inni je znają</a:t>
            </a:r>
          </a:p>
          <a:p>
            <a:pPr>
              <a:lnSpc>
                <a:spcPct val="90000"/>
              </a:lnSpc>
            </a:pPr>
            <a:r>
              <a:rPr lang="pl-PL" altLang="pl-PL" sz="2600" smtClean="0"/>
              <a:t>H. słabo-silna - wszystkie informacje z przeszłości i bieżące są nieużyteczne, bo inni je znają i maja dostęp do źródeł</a:t>
            </a:r>
          </a:p>
          <a:p>
            <a:pPr>
              <a:lnSpc>
                <a:spcPct val="90000"/>
              </a:lnSpc>
            </a:pPr>
            <a:r>
              <a:rPr lang="pl-PL" altLang="pl-PL" sz="2600" smtClean="0"/>
              <a:t>H. silna – wszystkie informacje, łącznie z poufnymi są bezużyteczne, bo i tak już zostały wykorzystane </a:t>
            </a:r>
          </a:p>
        </p:txBody>
      </p:sp>
      <p:sp>
        <p:nvSpPr>
          <p:cNvPr id="6758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72868B0-5A29-493A-84C8-48F130960ECE}" type="slidenum">
              <a:rPr lang="pl-PL" altLang="en-US" smtClean="0"/>
              <a:pPr eaLnBrk="1" hangingPunct="1"/>
              <a:t>86</a:t>
            </a:fld>
            <a:endParaRPr lang="pl-PL" altLang="en-US" smtClean="0"/>
          </a:p>
        </p:txBody>
      </p:sp>
      <p:pic>
        <p:nvPicPr>
          <p:cNvPr id="67588" name="Picture 4" descr="C:\Documents and Settings\Sopoćko\Moje dokumenty\Moje obrazy\Rola banku c\hipotez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04800"/>
            <a:ext cx="28575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400431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/>
              <a:t>Podstawy decyzji inwestycyjnej</a:t>
            </a:r>
          </a:p>
        </p:txBody>
      </p:sp>
      <p:sp>
        <p:nvSpPr>
          <p:cNvPr id="68612" name="Rectangle 3"/>
          <p:cNvSpPr>
            <a:spLocks noGrp="1" noChangeArrowheads="1"/>
          </p:cNvSpPr>
          <p:nvPr>
            <p:ph idx="1"/>
          </p:nvPr>
        </p:nvSpPr>
        <p:spPr>
          <a:xfrm>
            <a:off x="-15875" y="2852738"/>
            <a:ext cx="4659313" cy="2133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pl-PL" altLang="pl-PL" sz="2600" smtClean="0"/>
              <a:t>W co</a:t>
            </a:r>
          </a:p>
          <a:p>
            <a:pPr>
              <a:lnSpc>
                <a:spcPct val="90000"/>
              </a:lnSpc>
            </a:pPr>
            <a:r>
              <a:rPr lang="pl-PL" altLang="pl-PL" sz="2600" smtClean="0"/>
              <a:t>Oczekiwana stopa zysku</a:t>
            </a:r>
          </a:p>
          <a:p>
            <a:pPr>
              <a:lnSpc>
                <a:spcPct val="90000"/>
              </a:lnSpc>
            </a:pPr>
            <a:r>
              <a:rPr lang="pl-PL" altLang="pl-PL" sz="2600" smtClean="0"/>
              <a:t>Szacowanie ryzyka straty</a:t>
            </a:r>
          </a:p>
          <a:p>
            <a:pPr>
              <a:lnSpc>
                <a:spcPct val="90000"/>
              </a:lnSpc>
            </a:pPr>
            <a:r>
              <a:rPr lang="pl-PL" altLang="pl-PL" sz="2600" smtClean="0"/>
              <a:t>Moment wejścia</a:t>
            </a:r>
          </a:p>
          <a:p>
            <a:pPr>
              <a:lnSpc>
                <a:spcPct val="90000"/>
              </a:lnSpc>
            </a:pPr>
            <a:r>
              <a:rPr lang="pl-PL" altLang="pl-PL" sz="2600" smtClean="0"/>
              <a:t>Moment wyjścia</a:t>
            </a:r>
          </a:p>
        </p:txBody>
      </p:sp>
      <p:sp>
        <p:nvSpPr>
          <p:cNvPr id="6861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706D457-B347-4550-A844-E8A4BB813EC2}" type="slidenum">
              <a:rPr lang="pl-PL" altLang="en-US" smtClean="0"/>
              <a:pPr eaLnBrk="1" hangingPunct="1"/>
              <a:t>87</a:t>
            </a:fld>
            <a:endParaRPr lang="pl-PL" altLang="en-US" smtClean="0"/>
          </a:p>
        </p:txBody>
      </p:sp>
      <p:pic>
        <p:nvPicPr>
          <p:cNvPr id="68613" name="Picture 4" descr="C:\Documents and Settings\Sopoćko\Moje dokumenty\Moje obrazy\Rola banku c\deci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438400"/>
            <a:ext cx="3814762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281311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sz="3800" smtClean="0"/>
              <a:t>Proste, nieangażujace metody inwestowania</a:t>
            </a:r>
          </a:p>
        </p:txBody>
      </p:sp>
      <p:sp>
        <p:nvSpPr>
          <p:cNvPr id="69637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268760"/>
            <a:ext cx="7696200" cy="4530725"/>
          </a:xfrm>
        </p:spPr>
        <p:txBody>
          <a:bodyPr/>
          <a:lstStyle/>
          <a:p>
            <a:r>
              <a:rPr lang="pl-PL" altLang="pl-PL" dirty="0" smtClean="0"/>
              <a:t>Zasady budowania portfela</a:t>
            </a:r>
          </a:p>
          <a:p>
            <a:r>
              <a:rPr lang="pl-PL" altLang="pl-PL" dirty="0" smtClean="0"/>
              <a:t>Metoda stałej kwoty – wyznacz kwotę wartości portfela, sprzedaj nadwyżkę jeśli w. memoriałowa ją przekroczy, dokupuj różnicę, gdy spadnie</a:t>
            </a:r>
          </a:p>
          <a:p>
            <a:r>
              <a:rPr lang="pl-PL" altLang="pl-PL" dirty="0" smtClean="0"/>
              <a:t>Metoda stałej relacji – sprzedaj/kupuj, gdy relacja strony aktywnej i pasywnej </a:t>
            </a:r>
            <a:r>
              <a:rPr lang="pl-PL" altLang="pl-PL" dirty="0" err="1" smtClean="0"/>
              <a:t>porfela</a:t>
            </a:r>
            <a:r>
              <a:rPr lang="pl-PL" altLang="pl-PL" dirty="0" smtClean="0"/>
              <a:t> się zmieni</a:t>
            </a:r>
          </a:p>
        </p:txBody>
      </p:sp>
      <p:sp>
        <p:nvSpPr>
          <p:cNvPr id="6963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5C19F0F-342D-40A7-A25F-42BD30C6674E}" type="slidenum">
              <a:rPr lang="pl-PL" altLang="en-US" smtClean="0"/>
              <a:pPr eaLnBrk="1" hangingPunct="1"/>
              <a:t>88</a:t>
            </a:fld>
            <a:endParaRPr lang="pl-PL" altLang="en-US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631" y="5114925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88700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36588"/>
          </a:xfrm>
        </p:spPr>
        <p:txBody>
          <a:bodyPr>
            <a:normAutofit fontScale="90000"/>
          </a:bodyPr>
          <a:lstStyle/>
          <a:p>
            <a:r>
              <a:rPr lang="pl-PL" altLang="pl-PL" smtClean="0"/>
              <a:t>Strategie profesjonalne</a:t>
            </a:r>
          </a:p>
        </p:txBody>
      </p:sp>
      <p:sp>
        <p:nvSpPr>
          <p:cNvPr id="70660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3733800"/>
            <a:ext cx="8763000" cy="23971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altLang="pl-PL" sz="2400" smtClean="0"/>
              <a:t>Fundamentaliści – kurs akcji zależy od potencjału ekonomicznego spółki</a:t>
            </a:r>
          </a:p>
          <a:p>
            <a:pPr>
              <a:lnSpc>
                <a:spcPct val="90000"/>
              </a:lnSpc>
            </a:pPr>
            <a:r>
              <a:rPr lang="pl-PL" altLang="pl-PL" sz="2400" smtClean="0"/>
              <a:t>Zwolennicy matematycznych modeli efektywnego rynku – portfel daje się dobrać według kryterium: oczekiwana stopa zwrotu – minimum ryzyka</a:t>
            </a:r>
          </a:p>
          <a:p>
            <a:pPr>
              <a:lnSpc>
                <a:spcPct val="90000"/>
              </a:lnSpc>
            </a:pPr>
            <a:r>
              <a:rPr lang="pl-PL" altLang="pl-PL" sz="2400" smtClean="0"/>
              <a:t>Technicy – informacje o kursach akcji zawarte są w kursach akcji  </a:t>
            </a:r>
          </a:p>
        </p:txBody>
      </p:sp>
      <p:sp>
        <p:nvSpPr>
          <p:cNvPr id="7065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71377C2-B1CD-4588-B315-67F8F0B076FF}" type="slidenum">
              <a:rPr lang="pl-PL" altLang="en-US" smtClean="0"/>
              <a:pPr eaLnBrk="1" hangingPunct="1"/>
              <a:t>89</a:t>
            </a:fld>
            <a:endParaRPr lang="pl-PL" altLang="en-US" smtClean="0"/>
          </a:p>
        </p:txBody>
      </p:sp>
      <p:pic>
        <p:nvPicPr>
          <p:cNvPr id="70661" name="Picture 4" descr="C:\Documents and Settings\Sopoćko\Moje dokumenty\Moje obrazy\Rola banku c\nepal_wom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14400"/>
            <a:ext cx="475456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574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3E9E1-F3A9-4B13-A130-E4812AC45271}" type="slidenum">
              <a:rPr lang="pl-PL" altLang="pl-PL"/>
              <a:pPr/>
              <a:t>9</a:t>
            </a:fld>
            <a:endParaRPr lang="pl-PL" altLang="pl-PL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554960" cy="1143000"/>
          </a:xfrm>
        </p:spPr>
        <p:txBody>
          <a:bodyPr/>
          <a:lstStyle/>
          <a:p>
            <a:r>
              <a:rPr lang="pl-PL" altLang="pl-PL" sz="4000" dirty="0"/>
              <a:t>Rynek idealny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438400"/>
            <a:ext cx="7772400" cy="4114800"/>
          </a:xfrm>
        </p:spPr>
        <p:txBody>
          <a:bodyPr/>
          <a:lstStyle/>
          <a:p>
            <a:r>
              <a:rPr lang="pl-PL" altLang="pl-PL" dirty="0"/>
              <a:t>Jaki byłby rynek </a:t>
            </a:r>
            <a:r>
              <a:rPr lang="pl-PL" altLang="pl-PL" dirty="0" smtClean="0"/>
              <a:t>idealny </a:t>
            </a:r>
            <a:endParaRPr lang="pl-PL" altLang="pl-PL" dirty="0"/>
          </a:p>
          <a:p>
            <a:pPr>
              <a:buFont typeface="Wingdings" pitchFamily="2" charset="2"/>
              <a:buNone/>
            </a:pPr>
            <a:r>
              <a:rPr lang="pl-PL" altLang="pl-PL" dirty="0"/>
              <a:t>	- </a:t>
            </a:r>
            <a:r>
              <a:rPr lang="pl-PL" altLang="pl-PL" sz="2800" dirty="0"/>
              <a:t>z pełną, równą i powszechną informacją</a:t>
            </a:r>
          </a:p>
          <a:p>
            <a:pPr>
              <a:buFont typeface="Wingdings" pitchFamily="2" charset="2"/>
              <a:buNone/>
            </a:pPr>
            <a:r>
              <a:rPr lang="pl-PL" altLang="pl-PL" sz="2800" dirty="0"/>
              <a:t>	- z bardzo dużą liczbą uczestników po stronie popytu i podaży</a:t>
            </a:r>
          </a:p>
          <a:p>
            <a:pPr>
              <a:buFont typeface="Wingdings" pitchFamily="2" charset="2"/>
              <a:buNone/>
            </a:pPr>
            <a:r>
              <a:rPr lang="pl-PL" altLang="pl-PL" sz="2800" dirty="0"/>
              <a:t>	- z pełną niezależnością uczestników rynku</a:t>
            </a:r>
          </a:p>
          <a:p>
            <a:pPr>
              <a:buFont typeface="Wingdings" pitchFamily="2" charset="2"/>
              <a:buNone/>
            </a:pPr>
            <a:r>
              <a:rPr lang="pl-PL" altLang="pl-PL" sz="2800" dirty="0"/>
              <a:t>	- z brakiem uczestników o szczególnych możliwościach oddziaływania na innych</a:t>
            </a:r>
          </a:p>
          <a:p>
            <a:endParaRPr lang="pl-PL" altLang="pl-PL" sz="2800" dirty="0"/>
          </a:p>
        </p:txBody>
      </p:sp>
      <p:pic>
        <p:nvPicPr>
          <p:cNvPr id="10244" name="Picture 4" descr="C:\Documents and Settings\Sopoćko\Moje dokumenty\Moje obrazy\Rola banku c\rynek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0648"/>
            <a:ext cx="4114800" cy="221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30912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Fundamentaliści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988840"/>
            <a:ext cx="5486400" cy="45307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altLang="pl-PL" sz="2600" dirty="0"/>
              <a:t>Podstawą jest ocena potencjału rozwojowego spółki</a:t>
            </a:r>
          </a:p>
          <a:p>
            <a:pPr>
              <a:lnSpc>
                <a:spcPct val="90000"/>
              </a:lnSpc>
            </a:pPr>
            <a:r>
              <a:rPr lang="pl-PL" altLang="pl-PL" sz="2600" dirty="0" smtClean="0"/>
              <a:t>Według fundamentalistów powodzenie </a:t>
            </a:r>
            <a:r>
              <a:rPr lang="pl-PL" altLang="pl-PL" sz="2600" dirty="0"/>
              <a:t>spółki zależy od </a:t>
            </a:r>
            <a:r>
              <a:rPr lang="pl-PL" altLang="pl-PL" sz="2600" dirty="0" smtClean="0"/>
              <a:t>jej rozwojowego potencjału w dłuższym okresie</a:t>
            </a:r>
          </a:p>
          <a:p>
            <a:pPr>
              <a:lnSpc>
                <a:spcPct val="90000"/>
              </a:lnSpc>
            </a:pPr>
            <a:r>
              <a:rPr lang="pl-PL" altLang="pl-PL" sz="2600" dirty="0" smtClean="0"/>
              <a:t>Inwestuje się tu z długookresową perspektywą</a:t>
            </a:r>
            <a:endParaRPr lang="pl-PL" altLang="pl-PL" sz="2600" dirty="0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39C23-A68D-4EB9-A7E0-65E25CA4FC2F}" type="slidenum">
              <a:rPr lang="pl-PL" altLang="en-US"/>
              <a:pPr/>
              <a:t>90</a:t>
            </a:fld>
            <a:endParaRPr lang="pl-PL" altLang="en-US"/>
          </a:p>
        </p:txBody>
      </p:sp>
      <p:pic>
        <p:nvPicPr>
          <p:cNvPr id="10247" name="Picture 7" descr="http://img.slate.com/media/38000/38571/Duffy_ptchfrk-spo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600200"/>
            <a:ext cx="2057400" cy="362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23507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C:\Documents and Settings\Sopoćko\Moje dokumenty\Moje obrazy\Rola banku c\modelka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010239"/>
            <a:ext cx="3810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Model jednowsk</a:t>
            </a:r>
            <a:r>
              <a:rPr lang="pl-PL" altLang="pl-PL" dirty="0">
                <a:solidFill>
                  <a:schemeClr val="bg1"/>
                </a:solidFill>
              </a:rPr>
              <a:t>aźnikowy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2060848"/>
            <a:ext cx="48768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altLang="pl-PL" sz="2600" dirty="0"/>
              <a:t>Oczekiwana stopa zwrotu</a:t>
            </a:r>
          </a:p>
          <a:p>
            <a:pPr>
              <a:lnSpc>
                <a:spcPct val="90000"/>
              </a:lnSpc>
            </a:pPr>
            <a:r>
              <a:rPr lang="pl-PL" altLang="pl-PL" sz="2600" dirty="0"/>
              <a:t>R= α + βI + γ		(1)</a:t>
            </a:r>
          </a:p>
          <a:p>
            <a:pPr>
              <a:lnSpc>
                <a:spcPct val="90000"/>
              </a:lnSpc>
            </a:pPr>
            <a:r>
              <a:rPr lang="pl-PL" altLang="pl-PL" sz="2600" dirty="0"/>
              <a:t>gdzie: R – stopa zwrotu na inwestycji w akcje danej spółki, I – parametr określający ogólny poziom koniunktury, </a:t>
            </a:r>
          </a:p>
          <a:p>
            <a:pPr>
              <a:lnSpc>
                <a:spcPct val="90000"/>
              </a:lnSpc>
            </a:pPr>
            <a:r>
              <a:rPr lang="pl-PL" altLang="pl-PL" sz="2600" dirty="0"/>
              <a:t>α, β,  γ parametry funkcji regresji i jednocześnie symbolika pewnych grup kapitału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FFF09-710C-4D24-B3C3-D4BA40548F65}" type="slidenum">
              <a:rPr lang="pl-PL" altLang="en-US"/>
              <a:pPr/>
              <a:t>91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86374294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Model jednowskaźnikowy cd.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916832"/>
            <a:ext cx="5257800" cy="453072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pl-PL" altLang="pl-PL" dirty="0"/>
              <a:t>Rodzaje kapitału</a:t>
            </a:r>
          </a:p>
          <a:p>
            <a:pPr lvl="1">
              <a:lnSpc>
                <a:spcPct val="90000"/>
              </a:lnSpc>
            </a:pPr>
            <a:r>
              <a:rPr lang="pl-PL" altLang="pl-PL" dirty="0"/>
              <a:t>α kapitał - spółki o </a:t>
            </a:r>
            <a:r>
              <a:rPr lang="pl-PL" altLang="pl-PL" dirty="0" err="1"/>
              <a:t>długoo</a:t>
            </a:r>
            <a:r>
              <a:rPr lang="pl-PL" altLang="pl-PL" dirty="0"/>
              <a:t>-kresowym, stabilnym wzroście</a:t>
            </a:r>
          </a:p>
          <a:p>
            <a:pPr lvl="1">
              <a:lnSpc>
                <a:spcPct val="90000"/>
              </a:lnSpc>
            </a:pPr>
            <a:r>
              <a:rPr lang="pl-PL" altLang="pl-PL" dirty="0"/>
              <a:t> β kapitał – spółki silnie uzależnione od koniunktury giełdowej  </a:t>
            </a:r>
          </a:p>
          <a:p>
            <a:pPr lvl="1">
              <a:lnSpc>
                <a:spcPct val="90000"/>
              </a:lnSpc>
            </a:pPr>
            <a:r>
              <a:rPr lang="pl-PL" altLang="pl-PL" dirty="0"/>
              <a:t>γ kapitał – spółki o niezależnych i zmiennych czynnikach wzrostu (innowacje itp..)</a:t>
            </a:r>
          </a:p>
          <a:p>
            <a:pPr>
              <a:lnSpc>
                <a:spcPct val="90000"/>
              </a:lnSpc>
            </a:pPr>
            <a:endParaRPr lang="pl-PL" altLang="pl-PL" dirty="0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B249F-7D25-4DD1-9173-F5388739179D}" type="slidenum">
              <a:rPr lang="pl-PL" altLang="en-US"/>
              <a:pPr/>
              <a:t>92</a:t>
            </a:fld>
            <a:endParaRPr lang="pl-PL" altLang="en-US"/>
          </a:p>
        </p:txBody>
      </p:sp>
      <p:pic>
        <p:nvPicPr>
          <p:cNvPr id="13318" name="Picture 6" descr="C:\Documents and Settings\Sopoćko\Moje dokumenty\Moje obrazy\Rola banku c\rodzaje kaitał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47800"/>
            <a:ext cx="41148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43569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Model jednowskaźnikowy cd.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2060848"/>
            <a:ext cx="7772400" cy="4114800"/>
          </a:xfrm>
        </p:spPr>
        <p:txBody>
          <a:bodyPr/>
          <a:lstStyle/>
          <a:p>
            <a:r>
              <a:rPr lang="pl-PL" altLang="pl-PL" dirty="0"/>
              <a:t>Zadanie:</a:t>
            </a:r>
          </a:p>
          <a:p>
            <a:pPr lvl="1">
              <a:buFont typeface="Wingdings" pitchFamily="2" charset="2"/>
              <a:buNone/>
            </a:pPr>
            <a:r>
              <a:rPr lang="pl-PL" altLang="pl-PL" dirty="0"/>
              <a:t>Znajdź dla wszystkich akcji na giełdzie takie ich udziały </a:t>
            </a:r>
            <a:r>
              <a:rPr lang="pl-PL" altLang="pl-PL" i="1" dirty="0"/>
              <a:t>u</a:t>
            </a:r>
            <a:r>
              <a:rPr lang="pl-PL" altLang="pl-PL" dirty="0"/>
              <a:t> w portfelu (0</a:t>
            </a:r>
            <a:r>
              <a:rPr lang="pl-PL" altLang="pl-PL" dirty="0">
                <a:cs typeface="Arial" pitchFamily="34" charset="0"/>
              </a:rPr>
              <a:t>≤</a:t>
            </a:r>
            <a:r>
              <a:rPr lang="pl-PL" altLang="pl-PL" i="1" dirty="0"/>
              <a:t>u</a:t>
            </a:r>
            <a:r>
              <a:rPr lang="pl-PL" altLang="pl-PL" dirty="0">
                <a:cs typeface="Arial" pitchFamily="34" charset="0"/>
              </a:rPr>
              <a:t>≤1), aby zrealizować zadany zwrot na portfelu </a:t>
            </a:r>
            <a:r>
              <a:rPr lang="pl-PL" altLang="pl-PL" dirty="0" err="1">
                <a:cs typeface="Arial" pitchFamily="34" charset="0"/>
              </a:rPr>
              <a:t>R</a:t>
            </a:r>
            <a:r>
              <a:rPr lang="pl-PL" altLang="pl-PL" baseline="-25000" dirty="0" err="1">
                <a:cs typeface="Arial" pitchFamily="34" charset="0"/>
              </a:rPr>
              <a:t>p</a:t>
            </a:r>
            <a:r>
              <a:rPr lang="pl-PL" altLang="pl-PL" dirty="0">
                <a:cs typeface="Arial" pitchFamily="34" charset="0"/>
              </a:rPr>
              <a:t> i zminimalizować ryzyko </a:t>
            </a:r>
            <a:r>
              <a:rPr lang="pl-PL" altLang="pl-PL" dirty="0" err="1"/>
              <a:t>σ</a:t>
            </a:r>
            <a:r>
              <a:rPr lang="pl-PL" altLang="pl-PL" baseline="-25000" dirty="0" err="1">
                <a:cs typeface="Arial" pitchFamily="34" charset="0"/>
              </a:rPr>
              <a:t>p</a:t>
            </a:r>
            <a:r>
              <a:rPr lang="pl-PL" altLang="pl-PL" dirty="0">
                <a:cs typeface="Arial" pitchFamily="34" charset="0"/>
              </a:rPr>
              <a:t>, tj.:</a:t>
            </a:r>
          </a:p>
          <a:p>
            <a:pPr lvl="1">
              <a:buFont typeface="Wingdings" pitchFamily="2" charset="2"/>
              <a:buNone/>
            </a:pPr>
            <a:r>
              <a:rPr lang="pl-PL" altLang="pl-PL" dirty="0" err="1">
                <a:cs typeface="Arial" pitchFamily="34" charset="0"/>
              </a:rPr>
              <a:t>R</a:t>
            </a:r>
            <a:r>
              <a:rPr lang="pl-PL" altLang="pl-PL" baseline="-25000" dirty="0" err="1">
                <a:cs typeface="Arial" pitchFamily="34" charset="0"/>
              </a:rPr>
              <a:t>p</a:t>
            </a:r>
            <a:r>
              <a:rPr lang="pl-PL" altLang="pl-PL" dirty="0"/>
              <a:t> =r</a:t>
            </a:r>
            <a:r>
              <a:rPr lang="pl-PL" altLang="pl-PL" baseline="-25000" dirty="0"/>
              <a:t>1</a:t>
            </a:r>
            <a:r>
              <a:rPr lang="pl-PL" altLang="pl-PL" dirty="0"/>
              <a:t>u</a:t>
            </a:r>
            <a:r>
              <a:rPr lang="pl-PL" altLang="pl-PL" baseline="-25000" dirty="0"/>
              <a:t>1</a:t>
            </a:r>
            <a:r>
              <a:rPr lang="pl-PL" altLang="pl-PL" dirty="0"/>
              <a:t>+ r</a:t>
            </a:r>
            <a:r>
              <a:rPr lang="pl-PL" altLang="pl-PL" baseline="-25000" dirty="0"/>
              <a:t>2</a:t>
            </a:r>
            <a:r>
              <a:rPr lang="pl-PL" altLang="pl-PL" dirty="0"/>
              <a:t>u</a:t>
            </a:r>
            <a:r>
              <a:rPr lang="pl-PL" altLang="pl-PL" baseline="-25000" dirty="0"/>
              <a:t>2</a:t>
            </a:r>
            <a:r>
              <a:rPr lang="pl-PL" altLang="pl-PL" dirty="0"/>
              <a:t>+.... </a:t>
            </a:r>
            <a:r>
              <a:rPr lang="pl-PL" altLang="pl-PL" dirty="0" err="1"/>
              <a:t>r</a:t>
            </a:r>
            <a:r>
              <a:rPr lang="pl-PL" altLang="pl-PL" baseline="-25000" dirty="0" err="1"/>
              <a:t>k</a:t>
            </a:r>
            <a:r>
              <a:rPr lang="pl-PL" altLang="pl-PL" dirty="0" err="1"/>
              <a:t>u</a:t>
            </a:r>
            <a:r>
              <a:rPr lang="pl-PL" altLang="pl-PL" baseline="-25000" dirty="0" err="1"/>
              <a:t>k</a:t>
            </a:r>
            <a:r>
              <a:rPr lang="pl-PL" altLang="pl-PL" dirty="0"/>
              <a:t> </a:t>
            </a:r>
            <a:endParaRPr lang="pl-PL" altLang="pl-PL" dirty="0">
              <a:cs typeface="Arial" pitchFamily="34" charset="0"/>
            </a:endParaRPr>
          </a:p>
          <a:p>
            <a:pPr lvl="1">
              <a:buFont typeface="Wingdings" pitchFamily="2" charset="2"/>
              <a:buNone/>
            </a:pPr>
            <a:r>
              <a:rPr lang="pl-PL" altLang="pl-PL" dirty="0">
                <a:cs typeface="Arial" pitchFamily="34" charset="0"/>
              </a:rPr>
              <a:t>oraz</a:t>
            </a:r>
          </a:p>
          <a:p>
            <a:pPr lvl="1">
              <a:buFont typeface="Wingdings" pitchFamily="2" charset="2"/>
              <a:buNone/>
            </a:pPr>
            <a:r>
              <a:rPr lang="pl-PL" altLang="pl-PL" dirty="0" err="1"/>
              <a:t>σ</a:t>
            </a:r>
            <a:r>
              <a:rPr lang="pl-PL" altLang="pl-PL" baseline="-25000" dirty="0" err="1">
                <a:cs typeface="Arial" pitchFamily="34" charset="0"/>
              </a:rPr>
              <a:t>p</a:t>
            </a:r>
            <a:r>
              <a:rPr lang="pl-PL" altLang="pl-PL" dirty="0">
                <a:cs typeface="Arial" pitchFamily="34" charset="0"/>
              </a:rPr>
              <a:t>=min</a:t>
            </a:r>
            <a:endParaRPr lang="en-US" altLang="pl-PL" dirty="0">
              <a:cs typeface="Arial" pitchFamily="34" charset="0"/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B5152-4BA2-4A82-9D19-BFB8FA20A0CB}" type="slidenum">
              <a:rPr lang="pl-PL" altLang="en-US"/>
              <a:pPr/>
              <a:t>93</a:t>
            </a:fld>
            <a:endParaRPr lang="pl-PL" altLang="en-US"/>
          </a:p>
        </p:txBody>
      </p:sp>
      <p:pic>
        <p:nvPicPr>
          <p:cNvPr id="16388" name="Picture 4" descr="C:\Documents and Settings\Sopoćko\Moje dokumenty\Moje obrazy\Rola banku c\raising capit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221088"/>
            <a:ext cx="38100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31533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Portfel optymalny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Portfel o najwyższym wskaźniku stopa zwrotu/ryzyko</a:t>
            </a:r>
          </a:p>
          <a:p>
            <a:r>
              <a:rPr lang="pl-PL" dirty="0" smtClean="0"/>
              <a:t>Znalezienie takiego portfela, ze względu na ilość możliwych portfeli, jest niewykonalne</a:t>
            </a:r>
          </a:p>
          <a:p>
            <a:r>
              <a:rPr lang="pl-PL" dirty="0" smtClean="0"/>
              <a:t> Rynek znajduje portfel optymalny. Jest taki portfel, który odwzorowuje strukturę obrotów rynku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459A-A948-40D6-9CFD-0E2DD7CAAF51}" type="slidenum">
              <a:rPr lang="pl-PL" smtClean="0"/>
              <a:t>94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922696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0"/>
            <a:ext cx="7793037" cy="1462087"/>
          </a:xfrm>
        </p:spPr>
        <p:txBody>
          <a:bodyPr/>
          <a:lstStyle/>
          <a:p>
            <a:r>
              <a:rPr lang="pl-PL" altLang="pl-PL" dirty="0"/>
              <a:t>Strategie techniczne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17862" y="1988840"/>
            <a:ext cx="8291264" cy="4530725"/>
          </a:xfrm>
        </p:spPr>
        <p:txBody>
          <a:bodyPr>
            <a:normAutofit lnSpcReduction="10000"/>
          </a:bodyPr>
          <a:lstStyle/>
          <a:p>
            <a:r>
              <a:rPr lang="pl-PL" altLang="pl-PL" dirty="0"/>
              <a:t>Teoria </a:t>
            </a:r>
            <a:r>
              <a:rPr lang="pl-PL" altLang="pl-PL" dirty="0" err="1"/>
              <a:t>Dow’a</a:t>
            </a:r>
            <a:endParaRPr lang="pl-PL" altLang="pl-PL" dirty="0"/>
          </a:p>
          <a:p>
            <a:pPr lvl="1"/>
            <a:r>
              <a:rPr lang="pl-PL" altLang="pl-PL" dirty="0"/>
              <a:t>trend główny (</a:t>
            </a:r>
            <a:r>
              <a:rPr lang="pl-PL" altLang="pl-PL" i="1" dirty="0" err="1"/>
              <a:t>majority</a:t>
            </a:r>
            <a:r>
              <a:rPr lang="pl-PL" altLang="pl-PL" i="1" dirty="0"/>
              <a:t> trend</a:t>
            </a:r>
            <a:r>
              <a:rPr lang="pl-PL" altLang="pl-PL" dirty="0"/>
              <a:t>), trwający od kilku do kilkunastu lat </a:t>
            </a:r>
          </a:p>
          <a:p>
            <a:pPr lvl="1"/>
            <a:r>
              <a:rPr lang="pl-PL" altLang="pl-PL" dirty="0"/>
              <a:t>trend wtórny ( </a:t>
            </a:r>
            <a:r>
              <a:rPr lang="pl-PL" altLang="pl-PL" i="1" dirty="0" err="1"/>
              <a:t>secondary</a:t>
            </a:r>
            <a:r>
              <a:rPr lang="pl-PL" altLang="pl-PL" i="1" dirty="0"/>
              <a:t> trend</a:t>
            </a:r>
            <a:r>
              <a:rPr lang="pl-PL" altLang="pl-PL" dirty="0"/>
              <a:t>) – od kilku tygodni do kilku </a:t>
            </a:r>
            <a:r>
              <a:rPr lang="pl-PL" altLang="pl-PL" dirty="0" err="1"/>
              <a:t>meisięcy</a:t>
            </a:r>
            <a:r>
              <a:rPr lang="pl-PL" altLang="pl-PL" dirty="0"/>
              <a:t> </a:t>
            </a:r>
            <a:r>
              <a:rPr lang="pl-PL" altLang="pl-PL" dirty="0" err="1"/>
              <a:t>lu</a:t>
            </a:r>
            <a:r>
              <a:rPr lang="pl-PL" altLang="pl-PL" dirty="0"/>
              <a:t> nawet roku, który „chodzi” wokół trendu głównego </a:t>
            </a:r>
            <a:r>
              <a:rPr lang="pl-PL" altLang="pl-PL" dirty="0" err="1"/>
              <a:t>korygujac</a:t>
            </a:r>
            <a:r>
              <a:rPr lang="pl-PL" altLang="pl-PL" dirty="0"/>
              <a:t> go o 1/3 – 2/3 </a:t>
            </a:r>
            <a:r>
              <a:rPr lang="pl-PL" altLang="pl-PL" dirty="0" smtClean="0"/>
              <a:t>wartości</a:t>
            </a:r>
            <a:endParaRPr lang="pl-PL" altLang="pl-PL" dirty="0"/>
          </a:p>
          <a:p>
            <a:pPr lvl="1"/>
            <a:r>
              <a:rPr lang="pl-PL" altLang="pl-PL" dirty="0"/>
              <a:t>trend mniejszy (</a:t>
            </a:r>
            <a:r>
              <a:rPr lang="pl-PL" altLang="pl-PL" i="1" dirty="0" err="1"/>
              <a:t>minority</a:t>
            </a:r>
            <a:r>
              <a:rPr lang="pl-PL" altLang="pl-PL" i="1" dirty="0"/>
              <a:t> trend</a:t>
            </a:r>
            <a:r>
              <a:rPr lang="pl-PL" altLang="pl-PL" dirty="0"/>
              <a:t>) – do kilku dni, nie </a:t>
            </a:r>
            <a:r>
              <a:rPr lang="pl-PL" altLang="pl-PL" dirty="0" smtClean="0"/>
              <a:t>mający </a:t>
            </a:r>
            <a:r>
              <a:rPr lang="pl-PL" altLang="pl-PL" dirty="0"/>
              <a:t>w istocie znaczenia, </a:t>
            </a:r>
            <a:r>
              <a:rPr lang="pl-PL" altLang="pl-PL" dirty="0" smtClean="0"/>
              <a:t>tak </a:t>
            </a:r>
            <a:r>
              <a:rPr lang="pl-PL" altLang="pl-PL" dirty="0"/>
              <a:t>jak kołysanie statku nie ma wpływu na jego kurs.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EE3E2-992C-45C0-8880-568D78032F0F}" type="slidenum">
              <a:rPr lang="pl-PL" altLang="en-US"/>
              <a:pPr/>
              <a:t>95</a:t>
            </a:fld>
            <a:endParaRPr lang="pl-PL" altLang="en-US"/>
          </a:p>
        </p:txBody>
      </p:sp>
      <p:pic>
        <p:nvPicPr>
          <p:cNvPr id="19464" name="Picture 8" descr="http://www.parmanfinancial.com/market_tools_clip_image001_0007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57200"/>
            <a:ext cx="2640013" cy="169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49251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3800"/>
              <a:t>Podstawowe kierunki analizy technicznej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l-PL" altLang="pl-PL" dirty="0"/>
              <a:t>Wyszukiwanie fal Elliota</a:t>
            </a:r>
          </a:p>
          <a:p>
            <a:r>
              <a:rPr lang="pl-PL" altLang="pl-PL" dirty="0"/>
              <a:t>Formacje</a:t>
            </a:r>
          </a:p>
          <a:p>
            <a:r>
              <a:rPr lang="pl-PL" altLang="pl-PL" dirty="0"/>
              <a:t>Analizy trendu</a:t>
            </a:r>
          </a:p>
          <a:p>
            <a:r>
              <a:rPr lang="pl-PL" altLang="pl-PL" dirty="0"/>
              <a:t>Analizy </a:t>
            </a:r>
            <a:r>
              <a:rPr lang="pl-PL" altLang="pl-PL" dirty="0" smtClean="0"/>
              <a:t>wskaźników</a:t>
            </a:r>
            <a:endParaRPr lang="pl-PL" altLang="pl-PL" dirty="0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2B9-3320-4E46-AF0E-B83879A1AEEF}" type="slidenum">
              <a:rPr lang="pl-PL" altLang="en-US"/>
              <a:pPr/>
              <a:t>96</a:t>
            </a:fld>
            <a:endParaRPr lang="pl-PL" altLang="en-US"/>
          </a:p>
        </p:txBody>
      </p:sp>
      <p:pic>
        <p:nvPicPr>
          <p:cNvPr id="47109" name="Picture 5" descr="C:\Documents and Settings\Sopoćko\Moje dokumenty\Moje obrazy\Rola banku c\analiza tech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24000"/>
            <a:ext cx="3532188" cy="412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83264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Teoria R.N.Elliota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268413"/>
            <a:ext cx="8229600" cy="4530725"/>
          </a:xfrm>
        </p:spPr>
        <p:txBody>
          <a:bodyPr/>
          <a:lstStyle/>
          <a:p>
            <a:r>
              <a:rPr lang="pl-PL" altLang="pl-PL"/>
              <a:t>Wyróżnił on 5 fal impulsu (liczby) oraz 3 fale korekty (litery). Przy trendzie wzrostowym impuls skierowany jest w górę, spadkowym – w dół</a:t>
            </a:r>
          </a:p>
          <a:p>
            <a:endParaRPr lang="pl-PL" altLang="pl-PL"/>
          </a:p>
        </p:txBody>
      </p:sp>
      <p:sp>
        <p:nvSpPr>
          <p:cNvPr id="3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3EC3-1F1B-4737-B35B-6340A1CCFA99}" type="slidenum">
              <a:rPr lang="pl-PL" altLang="en-US"/>
              <a:pPr/>
              <a:t>97</a:t>
            </a:fld>
            <a:endParaRPr lang="pl-PL" altLang="en-US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449263" algn="r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449263" algn="r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449263" algn="r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449263" algn="r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449263" algn="r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pl-PL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971550" y="2565400"/>
            <a:ext cx="73453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pl-PL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684213" y="3284538"/>
            <a:ext cx="7488237" cy="28082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pl-PL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3851275" y="3860800"/>
            <a:ext cx="228600" cy="228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l-PL" altLang="pl-PL" sz="1600"/>
              <a:t>c</a:t>
            </a:r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2700338" y="3933825"/>
            <a:ext cx="228600" cy="301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>
            <a:off x="3132138" y="3789363"/>
            <a:ext cx="34290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503" name="Line 23"/>
          <p:cNvSpPr>
            <a:spLocks noChangeShapeType="1"/>
          </p:cNvSpPr>
          <p:nvPr/>
        </p:nvSpPr>
        <p:spPr bwMode="auto">
          <a:xfrm flipV="1">
            <a:off x="6588125" y="5300663"/>
            <a:ext cx="22860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509" name="Text Box 29"/>
          <p:cNvSpPr txBox="1">
            <a:spLocks noChangeArrowheads="1"/>
          </p:cNvSpPr>
          <p:nvPr/>
        </p:nvSpPr>
        <p:spPr bwMode="auto">
          <a:xfrm>
            <a:off x="2843213" y="3500438"/>
            <a:ext cx="215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/>
              <a:t>5</a:t>
            </a:r>
          </a:p>
        </p:txBody>
      </p:sp>
      <p:grpSp>
        <p:nvGrpSpPr>
          <p:cNvPr id="20512" name="Group 32"/>
          <p:cNvGrpSpPr>
            <a:grpSpLocks/>
          </p:cNvGrpSpPr>
          <p:nvPr/>
        </p:nvGrpSpPr>
        <p:grpSpPr bwMode="auto">
          <a:xfrm>
            <a:off x="1187450" y="3789363"/>
            <a:ext cx="5375275" cy="2270125"/>
            <a:chOff x="657" y="1752"/>
            <a:chExt cx="3386" cy="1430"/>
          </a:xfrm>
        </p:grpSpPr>
        <p:sp>
          <p:nvSpPr>
            <p:cNvPr id="20487" name="Line 7"/>
            <p:cNvSpPr>
              <a:spLocks noChangeShapeType="1"/>
            </p:cNvSpPr>
            <p:nvPr/>
          </p:nvSpPr>
          <p:spPr bwMode="auto">
            <a:xfrm>
              <a:off x="975" y="2478"/>
              <a:ext cx="250" cy="19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0489" name="Line 9"/>
            <p:cNvSpPr>
              <a:spLocks noChangeShapeType="1"/>
            </p:cNvSpPr>
            <p:nvPr/>
          </p:nvSpPr>
          <p:spPr bwMode="auto">
            <a:xfrm flipV="1">
              <a:off x="2109" y="1842"/>
              <a:ext cx="72" cy="2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0490" name="Line 10"/>
            <p:cNvSpPr>
              <a:spLocks noChangeShapeType="1"/>
            </p:cNvSpPr>
            <p:nvPr/>
          </p:nvSpPr>
          <p:spPr bwMode="auto">
            <a:xfrm flipV="1">
              <a:off x="657" y="2523"/>
              <a:ext cx="318" cy="65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0491" name="Line 11"/>
            <p:cNvSpPr>
              <a:spLocks noChangeShapeType="1"/>
            </p:cNvSpPr>
            <p:nvPr/>
          </p:nvSpPr>
          <p:spPr bwMode="auto">
            <a:xfrm flipV="1">
              <a:off x="1225" y="1842"/>
              <a:ext cx="385" cy="8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0493" name="Line 13"/>
            <p:cNvSpPr>
              <a:spLocks noChangeShapeType="1"/>
            </p:cNvSpPr>
            <p:nvPr/>
          </p:nvSpPr>
          <p:spPr bwMode="auto">
            <a:xfrm flipV="1">
              <a:off x="1746" y="1752"/>
              <a:ext cx="144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0495" name="Line 15"/>
            <p:cNvSpPr>
              <a:spLocks noChangeShapeType="1"/>
            </p:cNvSpPr>
            <p:nvPr/>
          </p:nvSpPr>
          <p:spPr bwMode="auto">
            <a:xfrm>
              <a:off x="2200" y="1842"/>
              <a:ext cx="227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0497" name="Line 17"/>
            <p:cNvSpPr>
              <a:spLocks noChangeShapeType="1"/>
            </p:cNvSpPr>
            <p:nvPr/>
          </p:nvSpPr>
          <p:spPr bwMode="auto">
            <a:xfrm>
              <a:off x="2675" y="2008"/>
              <a:ext cx="288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0498" name="Line 18"/>
            <p:cNvSpPr>
              <a:spLocks noChangeShapeType="1"/>
            </p:cNvSpPr>
            <p:nvPr/>
          </p:nvSpPr>
          <p:spPr bwMode="auto">
            <a:xfrm flipV="1">
              <a:off x="2971" y="2296"/>
              <a:ext cx="144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0499" name="Line 19"/>
            <p:cNvSpPr>
              <a:spLocks noChangeShapeType="1"/>
            </p:cNvSpPr>
            <p:nvPr/>
          </p:nvSpPr>
          <p:spPr bwMode="auto">
            <a:xfrm>
              <a:off x="3107" y="2296"/>
              <a:ext cx="216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0500" name="Line 20"/>
            <p:cNvSpPr>
              <a:spLocks noChangeShapeType="1"/>
            </p:cNvSpPr>
            <p:nvPr/>
          </p:nvSpPr>
          <p:spPr bwMode="auto">
            <a:xfrm flipV="1">
              <a:off x="3323" y="2584"/>
              <a:ext cx="144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0501" name="Line 21"/>
            <p:cNvSpPr>
              <a:spLocks noChangeShapeType="1"/>
            </p:cNvSpPr>
            <p:nvPr/>
          </p:nvSpPr>
          <p:spPr bwMode="auto">
            <a:xfrm>
              <a:off x="3467" y="2584"/>
              <a:ext cx="216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0502" name="Line 22"/>
            <p:cNvSpPr>
              <a:spLocks noChangeShapeType="1"/>
            </p:cNvSpPr>
            <p:nvPr/>
          </p:nvSpPr>
          <p:spPr bwMode="auto">
            <a:xfrm flipV="1">
              <a:off x="3683" y="2728"/>
              <a:ext cx="216" cy="2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0504" name="Line 24"/>
            <p:cNvSpPr>
              <a:spLocks noChangeShapeType="1"/>
            </p:cNvSpPr>
            <p:nvPr/>
          </p:nvSpPr>
          <p:spPr bwMode="auto">
            <a:xfrm>
              <a:off x="3899" y="2728"/>
              <a:ext cx="144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0505" name="Text Box 25"/>
            <p:cNvSpPr txBox="1">
              <a:spLocks noChangeArrowheads="1"/>
            </p:cNvSpPr>
            <p:nvPr/>
          </p:nvSpPr>
          <p:spPr bwMode="auto">
            <a:xfrm>
              <a:off x="839" y="2750"/>
              <a:ext cx="18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altLang="pl-PL"/>
                <a:t>1</a:t>
              </a:r>
            </a:p>
          </p:txBody>
        </p:sp>
        <p:sp>
          <p:nvSpPr>
            <p:cNvPr id="20506" name="Text Box 26"/>
            <p:cNvSpPr txBox="1">
              <a:spLocks noChangeArrowheads="1"/>
            </p:cNvSpPr>
            <p:nvPr/>
          </p:nvSpPr>
          <p:spPr bwMode="auto">
            <a:xfrm>
              <a:off x="975" y="2523"/>
              <a:ext cx="3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altLang="pl-PL"/>
                <a:t>2</a:t>
              </a:r>
            </a:p>
          </p:txBody>
        </p:sp>
        <p:sp>
          <p:nvSpPr>
            <p:cNvPr id="20507" name="Text Box 27"/>
            <p:cNvSpPr txBox="1">
              <a:spLocks noChangeArrowheads="1"/>
            </p:cNvSpPr>
            <p:nvPr/>
          </p:nvSpPr>
          <p:spPr bwMode="auto">
            <a:xfrm>
              <a:off x="1202" y="2251"/>
              <a:ext cx="2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altLang="pl-PL"/>
                <a:t>3</a:t>
              </a:r>
            </a:p>
          </p:txBody>
        </p:sp>
        <p:sp>
          <p:nvSpPr>
            <p:cNvPr id="20508" name="Text Box 28"/>
            <p:cNvSpPr txBox="1">
              <a:spLocks noChangeArrowheads="1"/>
            </p:cNvSpPr>
            <p:nvPr/>
          </p:nvSpPr>
          <p:spPr bwMode="auto">
            <a:xfrm>
              <a:off x="1565" y="1979"/>
              <a:ext cx="1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altLang="pl-PL"/>
                <a:t>4</a:t>
              </a:r>
            </a:p>
          </p:txBody>
        </p:sp>
        <p:sp>
          <p:nvSpPr>
            <p:cNvPr id="20510" name="Text Box 30"/>
            <p:cNvSpPr txBox="1">
              <a:spLocks noChangeArrowheads="1"/>
            </p:cNvSpPr>
            <p:nvPr/>
          </p:nvSpPr>
          <p:spPr bwMode="auto">
            <a:xfrm>
              <a:off x="1927" y="1752"/>
              <a:ext cx="1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altLang="pl-PL"/>
                <a:t>a</a:t>
              </a:r>
            </a:p>
          </p:txBody>
        </p:sp>
        <p:sp>
          <p:nvSpPr>
            <p:cNvPr id="20511" name="Text Box 31"/>
            <p:cNvSpPr txBox="1">
              <a:spLocks noChangeArrowheads="1"/>
            </p:cNvSpPr>
            <p:nvPr/>
          </p:nvSpPr>
          <p:spPr bwMode="auto">
            <a:xfrm>
              <a:off x="2109" y="1888"/>
              <a:ext cx="13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altLang="pl-PL"/>
                <a:t>b</a:t>
              </a:r>
            </a:p>
          </p:txBody>
        </p:sp>
      </p:grpSp>
      <p:pic>
        <p:nvPicPr>
          <p:cNvPr id="20513" name="Picture 33" descr="C:\Documents and Settings\Sopoćko\Moje dokumenty\Moje obrazy\Rola banku c\wav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438400"/>
            <a:ext cx="2838450" cy="280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00513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0"/>
            <a:ext cx="7793037" cy="1462087"/>
          </a:xfrm>
        </p:spPr>
        <p:txBody>
          <a:bodyPr/>
          <a:lstStyle/>
          <a:p>
            <a:r>
              <a:rPr lang="pl-PL" altLang="pl-PL" dirty="0"/>
              <a:t>Jak identyfikować fale Elliota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916832"/>
            <a:ext cx="82296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altLang="pl-PL" sz="2200" dirty="0"/>
              <a:t>Pierwszym etapem – określenie fazy (impulsu, czy korekty). </a:t>
            </a:r>
          </a:p>
          <a:p>
            <a:pPr>
              <a:lnSpc>
                <a:spcPct val="90000"/>
              </a:lnSpc>
            </a:pPr>
            <a:r>
              <a:rPr lang="pl-PL" altLang="pl-PL" sz="2200" dirty="0"/>
              <a:t> Kluczową  jest  trzecia fala. W fazie korekty jest ona mniej więcej taka sama jak poprzednie, w fazie impulsu wyraźnie dłuższa.</a:t>
            </a:r>
          </a:p>
          <a:p>
            <a:pPr>
              <a:lnSpc>
                <a:spcPct val="90000"/>
              </a:lnSpc>
            </a:pPr>
            <a:r>
              <a:rPr lang="pl-PL" altLang="pl-PL" sz="2200" dirty="0"/>
              <a:t>Drugim etapem jest mierzenie zasięgu fali (różnicy miedzy dolną a górną wartości kursu). </a:t>
            </a:r>
            <a:endParaRPr lang="pl-PL" altLang="pl-PL" sz="2200" dirty="0" smtClean="0"/>
          </a:p>
          <a:p>
            <a:pPr>
              <a:lnSpc>
                <a:spcPct val="90000"/>
              </a:lnSpc>
            </a:pPr>
            <a:r>
              <a:rPr lang="pl-PL" altLang="pl-PL" sz="2200" dirty="0" smtClean="0"/>
              <a:t>Zasięg fali mierzy się różnicą cen</a:t>
            </a:r>
            <a:endParaRPr lang="pl-PL" altLang="pl-PL" sz="2200" dirty="0"/>
          </a:p>
          <a:p>
            <a:pPr>
              <a:lnSpc>
                <a:spcPct val="90000"/>
              </a:lnSpc>
            </a:pPr>
            <a:r>
              <a:rPr lang="pl-PL" altLang="pl-PL" sz="2200" dirty="0" smtClean="0"/>
              <a:t>Zasięgi fal pozostają względem siebie w stałych relacjach. Uważa się, że są one określone przez zasady szeregu </a:t>
            </a:r>
            <a:r>
              <a:rPr lang="pl-PL" altLang="pl-PL" sz="2200" dirty="0"/>
              <a:t>Fibonacciego. 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C6881-2FE6-48B9-94E2-E2DCDF9685B0}" type="slidenum">
              <a:rPr lang="pl-PL" altLang="en-US"/>
              <a:pPr/>
              <a:t>98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39074367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Formacje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962400" cy="4530725"/>
          </a:xfrm>
        </p:spPr>
        <p:txBody>
          <a:bodyPr/>
          <a:lstStyle/>
          <a:p>
            <a:r>
              <a:rPr lang="pl-PL" altLang="pl-PL"/>
              <a:t>Zasady</a:t>
            </a:r>
          </a:p>
          <a:p>
            <a:pPr lvl="1"/>
            <a:r>
              <a:rPr lang="pl-PL" altLang="pl-PL"/>
              <a:t>Łączenie zmian cen ze zmianami wielkości obrotu </a:t>
            </a:r>
          </a:p>
          <a:p>
            <a:pPr lvl="1"/>
            <a:r>
              <a:rPr lang="pl-PL" altLang="pl-PL"/>
              <a:t>Przebiegi kursów należy rozpatrywać analizując je w relacji do tzw. linii wsparcia i oporu </a:t>
            </a:r>
          </a:p>
          <a:p>
            <a:endParaRPr lang="pl-PL" alt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7E2E-A24D-4047-A3A6-A30011A95751}" type="slidenum">
              <a:rPr lang="pl-PL" altLang="en-US"/>
              <a:pPr/>
              <a:t>99</a:t>
            </a:fld>
            <a:endParaRPr lang="pl-PL" altLang="en-US"/>
          </a:p>
        </p:txBody>
      </p:sp>
      <p:pic>
        <p:nvPicPr>
          <p:cNvPr id="23557" name="Picture 5" descr="C:\Documents and Settings\Sopoćko\Moje dokumenty\Moje obrazy\Rola banku c\zasad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81200"/>
            <a:ext cx="29718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26379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ojekt domyślny">
  <a:themeElements>
    <a:clrScheme name="Projekt domyślny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rojekt domyślny">
  <a:themeElements>
    <a:clrScheme name="Projekt domyślny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1180</TotalTime>
  <Words>3951</Words>
  <Application>Microsoft Office PowerPoint</Application>
  <PresentationFormat>Pokaz na ekranie (4:3)</PresentationFormat>
  <Paragraphs>658</Paragraphs>
  <Slides>108</Slides>
  <Notes>1</Notes>
  <HiddenSlides>0</HiddenSlides>
  <MMClips>0</MMClips>
  <ScaleCrop>false</ScaleCrop>
  <HeadingPairs>
    <vt:vector size="6" baseType="variant">
      <vt:variant>
        <vt:lpstr>Motyw</vt:lpstr>
      </vt:variant>
      <vt:variant>
        <vt:i4>3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108</vt:i4>
      </vt:variant>
    </vt:vector>
  </HeadingPairs>
  <TitlesOfParts>
    <vt:vector size="113" baseType="lpstr">
      <vt:lpstr>Motyw pakietu Office</vt:lpstr>
      <vt:lpstr>Projekt domyślny</vt:lpstr>
      <vt:lpstr>1_Projekt domyślny</vt:lpstr>
      <vt:lpstr>Równanie</vt:lpstr>
      <vt:lpstr>Wykres</vt:lpstr>
      <vt:lpstr>Rynek finansowy</vt:lpstr>
      <vt:lpstr>Ogólna struktura rynku</vt:lpstr>
      <vt:lpstr>Podstawowe części rynku finansowego </vt:lpstr>
      <vt:lpstr>Instrument finansowy</vt:lpstr>
      <vt:lpstr>Szczególne własności rynku  kapitałowego</vt:lpstr>
      <vt:lpstr>Spekulacje na rynku finansowym</vt:lpstr>
      <vt:lpstr>Plusy i minusy spekulacji</vt:lpstr>
      <vt:lpstr>Rynek efektywny</vt:lpstr>
      <vt:lpstr>Rynek idealny</vt:lpstr>
      <vt:lpstr>Giełda. Najbliżej rynku idealnego</vt:lpstr>
      <vt:lpstr>Rynek kapitałowy vs rynek pieniężny</vt:lpstr>
      <vt:lpstr>Nadzór nad rynkiem finansowym</vt:lpstr>
      <vt:lpstr>Obrót prywatny i publiczny</vt:lpstr>
      <vt:lpstr>Podziały rynku kapitałowego</vt:lpstr>
      <vt:lpstr>Podziały rynku kapitałowego cd.</vt:lpstr>
      <vt:lpstr>Podziały rynku kapitałowego cd.</vt:lpstr>
      <vt:lpstr>Podziały rynku kapitałowego cd.</vt:lpstr>
      <vt:lpstr>Papiery rynku kasowego</vt:lpstr>
      <vt:lpstr>Instrumenty dłużne i udziałowe</vt:lpstr>
      <vt:lpstr>Instrumenty udziałowe</vt:lpstr>
      <vt:lpstr>Własność</vt:lpstr>
      <vt:lpstr>Akcje</vt:lpstr>
      <vt:lpstr>Akcje cd.</vt:lpstr>
      <vt:lpstr>Akcje cd. </vt:lpstr>
      <vt:lpstr>Kwity depozytowe</vt:lpstr>
      <vt:lpstr>Fundusze inwestycyjne</vt:lpstr>
      <vt:lpstr>Jednostki indeksowe (ETF)</vt:lpstr>
      <vt:lpstr>Instrumenty dłużne</vt:lpstr>
      <vt:lpstr>Papiery dłużne</vt:lpstr>
      <vt:lpstr>Papiery dłużne cd.</vt:lpstr>
      <vt:lpstr>Papiery dłużne cd.</vt:lpstr>
      <vt:lpstr>Papiery dłużne cd.</vt:lpstr>
      <vt:lpstr>Bank centralny</vt:lpstr>
      <vt:lpstr>Bank centralny na rynku finansowym</vt:lpstr>
      <vt:lpstr>Zadania banku centralnego</vt:lpstr>
      <vt:lpstr>Realizacja celów – regulacja strumienia pieniądza w gospodarce</vt:lpstr>
      <vt:lpstr>Kredyty banku centralnego</vt:lpstr>
      <vt:lpstr>Operacje otwartego rynku</vt:lpstr>
      <vt:lpstr>Papiery dłużne</vt:lpstr>
      <vt:lpstr>Papiery rynku pieniężnego i kapitałowego</vt:lpstr>
      <vt:lpstr>Cechy papieru dłużnego</vt:lpstr>
      <vt:lpstr>Cena papieru dłużnego</vt:lpstr>
      <vt:lpstr>Rodzaje kuponów</vt:lpstr>
      <vt:lpstr>Rentowność</vt:lpstr>
      <vt:lpstr>Cena a rentowność</vt:lpstr>
      <vt:lpstr>Rentowność a zapadalność</vt:lpstr>
      <vt:lpstr>Reverse Yield Curve</vt:lpstr>
      <vt:lpstr>Duracja</vt:lpstr>
      <vt:lpstr>Jak liczyć durację</vt:lpstr>
      <vt:lpstr>Od czego zależy duracja</vt:lpstr>
      <vt:lpstr>Ryzyka związane z obligacją</vt:lpstr>
      <vt:lpstr>Obligacje wg rentowności, płynności i kuponu</vt:lpstr>
      <vt:lpstr>Rodzaje obligacji cd.</vt:lpstr>
      <vt:lpstr>System rynku finansowego</vt:lpstr>
      <vt:lpstr>Uczestnicy rynku finansowego Rynek pierwotny</vt:lpstr>
      <vt:lpstr>Uczestnicy rynku finansowego. Rynek wtórny</vt:lpstr>
      <vt:lpstr>Rynek pierwotny vs. r. wtórny</vt:lpstr>
      <vt:lpstr>Procedura wejścia na rynek pierwotny</vt:lpstr>
      <vt:lpstr>Procedura wejścia na rynek pierwotny cd.</vt:lpstr>
      <vt:lpstr>Rynek pierwotny. Dokumenty dla KNF</vt:lpstr>
      <vt:lpstr>Rynek pierwotny. Dokumenty dla KNF cd. </vt:lpstr>
      <vt:lpstr>Prospekt emisyjny. Zawartość</vt:lpstr>
      <vt:lpstr>Prospekt emisyjny. Zawartość c.d</vt:lpstr>
      <vt:lpstr>Sprzedaż nowych emisji</vt:lpstr>
      <vt:lpstr>Ułatwienie informacyjne w ramach oferty publicznej</vt:lpstr>
      <vt:lpstr>Sprzedaż nowych emisji cd.</vt:lpstr>
      <vt:lpstr>Rynek wtórny. Formy obortu</vt:lpstr>
      <vt:lpstr>Rynek giełdowy. Warunki dopuszczenia</vt:lpstr>
      <vt:lpstr>Giełdowy rynek podstawowy. Warunki wejścia.</vt:lpstr>
      <vt:lpstr>Giełda. Systemy obrotu</vt:lpstr>
      <vt:lpstr>Ułatwienia dla mniejszych emitentów. Rynki alternatywne (ATS).</vt:lpstr>
      <vt:lpstr>Zlecenia giełdowe</vt:lpstr>
      <vt:lpstr>Sesja giełdowa</vt:lpstr>
      <vt:lpstr>Procedura inwestowania</vt:lpstr>
      <vt:lpstr>Procedura inwestowania cd.</vt:lpstr>
      <vt:lpstr>Procedura inwestowania cd.</vt:lpstr>
      <vt:lpstr>Wezwania do zakupu akcji</vt:lpstr>
      <vt:lpstr>Transakcje pakietowe</vt:lpstr>
      <vt:lpstr>Krótka sprzedaż</vt:lpstr>
      <vt:lpstr>Operacje zakazane</vt:lpstr>
      <vt:lpstr>Operacje zakazane cd.</vt:lpstr>
      <vt:lpstr>Operacje zakazane cd.</vt:lpstr>
      <vt:lpstr>Inwestowanie</vt:lpstr>
      <vt:lpstr>Mity o inwestowaniu</vt:lpstr>
      <vt:lpstr>Faktyczne źródła przewagi</vt:lpstr>
      <vt:lpstr>Hipotezy rynku kapitałowego</vt:lpstr>
      <vt:lpstr>Podstawy decyzji inwestycyjnej</vt:lpstr>
      <vt:lpstr>Proste, nieangażujace metody inwestowania</vt:lpstr>
      <vt:lpstr>Strategie profesjonalne</vt:lpstr>
      <vt:lpstr>Fundamentaliści</vt:lpstr>
      <vt:lpstr>Model jednowskaźnikowy</vt:lpstr>
      <vt:lpstr>Model jednowskaźnikowy cd.</vt:lpstr>
      <vt:lpstr>Model jednowskaźnikowy cd.</vt:lpstr>
      <vt:lpstr>Portfel optymalny</vt:lpstr>
      <vt:lpstr>Strategie techniczne</vt:lpstr>
      <vt:lpstr>Podstawowe kierunki analizy technicznej</vt:lpstr>
      <vt:lpstr>Teoria R.N.Elliota</vt:lpstr>
      <vt:lpstr>Jak identyfikować fale Elliota</vt:lpstr>
      <vt:lpstr>Formacje</vt:lpstr>
      <vt:lpstr>Przykładowe typy formacji</vt:lpstr>
      <vt:lpstr>Podstawowe typy formacji cd.</vt:lpstr>
      <vt:lpstr>Analiza trendu</vt:lpstr>
      <vt:lpstr>Formuły średnich kroczących</vt:lpstr>
      <vt:lpstr>Wstęga Bollingera</vt:lpstr>
      <vt:lpstr> Model MACD</vt:lpstr>
      <vt:lpstr>Wykres MACD</vt:lpstr>
      <vt:lpstr>Analiza wskaźników</vt:lpstr>
      <vt:lpstr>Podstawowe wskaźniki</vt:lpstr>
    </vt:vector>
  </TitlesOfParts>
  <Company>WZUW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Andrzej Sopoćko</dc:creator>
  <cp:lastModifiedBy>Windows User</cp:lastModifiedBy>
  <cp:revision>94</cp:revision>
  <dcterms:created xsi:type="dcterms:W3CDTF">2015-10-05T11:16:50Z</dcterms:created>
  <dcterms:modified xsi:type="dcterms:W3CDTF">2023-02-21T14:55:55Z</dcterms:modified>
</cp:coreProperties>
</file>